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autoAdjust="0"/>
    <p:restoredTop sz="94722"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7" d="100"/>
          <a:sy n="87" d="100"/>
        </p:scale>
        <p:origin x="384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11E765-1309-483C-AFBF-94DB7B3C30EC}" type="datetimeFigureOut">
              <a:rPr lang="fi-FI" smtClean="0"/>
              <a:pPr/>
              <a:t>9.1.2020</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7A97E8-5338-45F9-9231-60ED891F643E}" type="slidenum">
              <a:rPr lang="fi-FI" smtClean="0"/>
              <a:pPr/>
              <a:t>‹#›</a:t>
            </a:fld>
            <a:endParaRPr lang="fi-FI"/>
          </a:p>
        </p:txBody>
      </p:sp>
    </p:spTree>
    <p:extLst>
      <p:ext uri="{BB962C8B-B14F-4D97-AF65-F5344CB8AC3E}">
        <p14:creationId xmlns:p14="http://schemas.microsoft.com/office/powerpoint/2010/main" val="2994044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C94F5-94A3-4F3E-BB9E-3D0EF9CB3F07}" type="datetimeFigureOut">
              <a:rPr lang="fi-FI" smtClean="0"/>
              <a:pPr/>
              <a:t>9.1.2020</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8898C-9E1E-4ACD-A8BC-86A6DB1ADEFB}" type="slidenum">
              <a:rPr lang="fi-FI" smtClean="0"/>
              <a:pPr/>
              <a:t>‹#›</a:t>
            </a:fld>
            <a:endParaRPr lang="fi-FI"/>
          </a:p>
        </p:txBody>
      </p:sp>
    </p:spTree>
    <p:extLst>
      <p:ext uri="{BB962C8B-B14F-4D97-AF65-F5344CB8AC3E}">
        <p14:creationId xmlns:p14="http://schemas.microsoft.com/office/powerpoint/2010/main" val="144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endParaRPr lang="fi-FI" dirty="0"/>
          </a:p>
        </p:txBody>
      </p:sp>
      <p:sp>
        <p:nvSpPr>
          <p:cNvPr id="8" name="Text"/>
          <p:cNvSpPr>
            <a:spLocks noGrp="1"/>
          </p:cNvSpPr>
          <p:nvPr>
            <p:ph type="body" sz="quarter" idx="13"/>
          </p:nvPr>
        </p:nvSpPr>
        <p:spPr>
          <a:xfrm>
            <a:off x="457200" y="3059999"/>
            <a:ext cx="8229600" cy="1620000"/>
          </a:xfrm>
        </p:spPr>
        <p:txBody>
          <a:bodyPr/>
          <a:lstStyle/>
          <a:p>
            <a:pPr lvl="0"/>
            <a:endParaRPr lang="fi-FI" dirty="0"/>
          </a:p>
        </p:txBody>
      </p:sp>
    </p:spTree>
    <p:extLst>
      <p:ext uri="{BB962C8B-B14F-4D97-AF65-F5344CB8AC3E}">
        <p14:creationId xmlns:p14="http://schemas.microsoft.com/office/powerpoint/2010/main" val="390305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Tree>
    <p:extLst>
      <p:ext uri="{BB962C8B-B14F-4D97-AF65-F5344CB8AC3E}">
        <p14:creationId xmlns:p14="http://schemas.microsoft.com/office/powerpoint/2010/main" val="308482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rro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2277072"/>
          </a:xfrm>
          <a:prstGeom prst="rect">
            <a:avLst/>
          </a:prstGeom>
        </p:spPr>
        <p:txBody>
          <a:bodyPr vert="horz" lIns="91440" tIns="45720" rIns="91440" bIns="45720" rtlCol="0" anchor="ctr">
            <a:normAutofit/>
          </a:bodyPr>
          <a:lstStyle>
            <a:lvl1pPr algn="ctr">
              <a:defRPr/>
            </a:lvl1pPr>
          </a:lstStyle>
          <a:p>
            <a:endParaRPr lang="fi-FI" dirty="0"/>
          </a:p>
        </p:txBody>
      </p:sp>
    </p:spTree>
    <p:extLst>
      <p:ext uri="{BB962C8B-B14F-4D97-AF65-F5344CB8AC3E}">
        <p14:creationId xmlns:p14="http://schemas.microsoft.com/office/powerpoint/2010/main" val="236360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tistics">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7" name="Content">
            <a:extLst>
              <a:ext uri="{FF2B5EF4-FFF2-40B4-BE49-F238E27FC236}">
                <a16:creationId xmlns:a16="http://schemas.microsoft.com/office/drawing/2014/main" id="{2B496EA9-79F7-422C-AFAF-5E6AB7A060C5}"/>
              </a:ext>
            </a:extLst>
          </p:cNvPr>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364693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Text"/>
          <p:cNvSpPr>
            <a:spLocks noGrp="1"/>
          </p:cNvSpPr>
          <p:nvPr>
            <p:ph type="body" sz="quarter" idx="13"/>
          </p:nvPr>
        </p:nvSpPr>
        <p:spPr>
          <a:xfrm>
            <a:off x="457200" y="1556792"/>
            <a:ext cx="8229600" cy="4680520"/>
          </a:xfrm>
        </p:spPr>
        <p:txBody>
          <a:bodyPr/>
          <a:lstStyle>
            <a:lvl1pPr algn="l">
              <a:defRPr/>
            </a:lvl1pPr>
          </a:lstStyle>
          <a:p>
            <a:pPr lvl="0"/>
            <a:endParaRPr lang="fi-FI" dirty="0"/>
          </a:p>
        </p:txBody>
      </p:sp>
    </p:spTree>
    <p:extLst>
      <p:ext uri="{BB962C8B-B14F-4D97-AF65-F5344CB8AC3E}">
        <p14:creationId xmlns:p14="http://schemas.microsoft.com/office/powerpoint/2010/main" val="223247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Text"/>
          <p:cNvSpPr>
            <a:spLocks noGrp="1"/>
          </p:cNvSpPr>
          <p:nvPr>
            <p:ph type="body" sz="quarter" idx="13"/>
          </p:nvPr>
        </p:nvSpPr>
        <p:spPr>
          <a:xfrm>
            <a:off x="457200" y="728700"/>
            <a:ext cx="8229600" cy="5508612"/>
          </a:xfrm>
        </p:spPr>
        <p:txBody>
          <a:bodyPr/>
          <a:lstStyle>
            <a:lvl1pPr algn="l">
              <a:defRPr/>
            </a:lvl1pPr>
          </a:lstStyle>
          <a:p>
            <a:pPr lvl="0"/>
            <a:endParaRPr lang="fi-FI" dirty="0"/>
          </a:p>
        </p:txBody>
      </p:sp>
    </p:spTree>
    <p:extLst>
      <p:ext uri="{BB962C8B-B14F-4D97-AF65-F5344CB8AC3E}">
        <p14:creationId xmlns:p14="http://schemas.microsoft.com/office/powerpoint/2010/main" val="364693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enText">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94EB343E-EDD0-4501-988B-9A386F4E06D4}" type="datetimeFigureOut">
              <a:rPr lang="fi-FI" smtClean="0"/>
              <a:pPr/>
              <a:t>9.1.2020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910BCE-C936-43E6-9B11-F3CC9EFD4B40}" type="slidenum">
              <a:rPr lang="fi-FI" smtClean="0"/>
              <a:pPr/>
              <a:t>‹#›</a:t>
            </a:fld>
            <a:endParaRPr lang="fi-FI"/>
          </a:p>
        </p:txBody>
      </p:sp>
      <p:sp>
        <p:nvSpPr>
          <p:cNvPr id="7"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Content"/>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149631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pPr lvl="0"/>
            <a:endParaRPr lang="fi-FI" dirty="0"/>
          </a:p>
        </p:txBody>
      </p:sp>
      <p:sp>
        <p:nvSpPr>
          <p:cNvPr id="8" name="Chart"/>
          <p:cNvSpPr>
            <a:spLocks noGrp="1"/>
          </p:cNvSpPr>
          <p:nvPr>
            <p:ph type="chart" sz="quarter" idx="14" hasCustomPrompt="1"/>
          </p:nvPr>
        </p:nvSpPr>
        <p:spPr>
          <a:xfrm>
            <a:off x="457200" y="1773238"/>
            <a:ext cx="8229600" cy="4464050"/>
          </a:xfrm>
        </p:spPr>
        <p:txBody>
          <a:bodyPr/>
          <a:lstStyle>
            <a:lvl1pPr algn="l">
              <a:defRPr/>
            </a:lvl1pPr>
          </a:lstStyle>
          <a:p>
            <a:r>
              <a:rPr lang="en-US" dirty="0"/>
              <a:t> </a:t>
            </a:r>
            <a:endParaRPr lang="fi-FI" dirty="0"/>
          </a:p>
        </p:txBody>
      </p:sp>
    </p:spTree>
    <p:extLst>
      <p:ext uri="{BB962C8B-B14F-4D97-AF65-F5344CB8AC3E}">
        <p14:creationId xmlns:p14="http://schemas.microsoft.com/office/powerpoint/2010/main" val="261374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780000"/>
            <a:ext cx="8229600" cy="1143000"/>
          </a:xfrm>
        </p:spPr>
        <p:txBody>
          <a:bodyPr/>
          <a:lstStyle>
            <a:lvl1pPr>
              <a:defRPr baseline="0"/>
            </a:lvl1pPr>
          </a:lstStyle>
          <a:p>
            <a:endParaRPr lang="fi-FI" dirty="0"/>
          </a:p>
        </p:txBody>
      </p:sp>
      <p:sp>
        <p:nvSpPr>
          <p:cNvPr id="8" name="Text"/>
          <p:cNvSpPr>
            <a:spLocks noGrp="1"/>
          </p:cNvSpPr>
          <p:nvPr>
            <p:ph type="body" sz="quarter" idx="13" hasCustomPrompt="1"/>
          </p:nvPr>
        </p:nvSpPr>
        <p:spPr>
          <a:xfrm>
            <a:off x="457200" y="5013176"/>
            <a:ext cx="8229600" cy="720725"/>
          </a:xfrm>
        </p:spPr>
        <p:txBody>
          <a:bodyPr/>
          <a:lstStyle>
            <a:lvl1pPr marL="0" indent="0" algn="r">
              <a:buNone/>
              <a:defRPr/>
            </a:lvl1pPr>
          </a:lstStyle>
          <a:p>
            <a:pPr lvl="0"/>
            <a:r>
              <a:rPr lang="en-US" dirty="0"/>
              <a:t> </a:t>
            </a:r>
            <a:endParaRPr lang="fi-FI" dirty="0"/>
          </a:p>
        </p:txBody>
      </p:sp>
    </p:spTree>
    <p:extLst>
      <p:ext uri="{BB962C8B-B14F-4D97-AF65-F5344CB8AC3E}">
        <p14:creationId xmlns:p14="http://schemas.microsoft.com/office/powerpoint/2010/main" val="97251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lain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Chart"/>
          <p:cNvSpPr>
            <a:spLocks noGrp="1"/>
          </p:cNvSpPr>
          <p:nvPr>
            <p:ph type="chart" sz="quarter" idx="13"/>
          </p:nvPr>
        </p:nvSpPr>
        <p:spPr>
          <a:xfrm>
            <a:off x="457200" y="457200"/>
            <a:ext cx="8229600" cy="5780112"/>
          </a:xfrm>
        </p:spPr>
        <p:txBody>
          <a:bodyPr/>
          <a:lstStyle/>
          <a:p>
            <a:endParaRPr lang="fi-FI"/>
          </a:p>
        </p:txBody>
      </p:sp>
    </p:spTree>
    <p:extLst>
      <p:ext uri="{BB962C8B-B14F-4D97-AF65-F5344CB8AC3E}">
        <p14:creationId xmlns:p14="http://schemas.microsoft.com/office/powerpoint/2010/main" val="2812192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9.1.2020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8" name="Table"/>
          <p:cNvSpPr>
            <a:spLocks noGrp="1"/>
          </p:cNvSpPr>
          <p:nvPr>
            <p:ph type="tbl" sz="quarter" idx="13"/>
          </p:nvPr>
        </p:nvSpPr>
        <p:spPr>
          <a:xfrm>
            <a:off x="457200" y="1772816"/>
            <a:ext cx="8229600" cy="4464496"/>
          </a:xfrm>
        </p:spPr>
        <p:txBody>
          <a:bodyPr/>
          <a:lstStyle/>
          <a:p>
            <a:endParaRPr lang="fi-FI"/>
          </a:p>
        </p:txBody>
      </p:sp>
      <p:sp>
        <p:nvSpPr>
          <p:cNvPr id="7"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9" name="Text"/>
          <p:cNvSpPr>
            <a:spLocks noGrp="1"/>
          </p:cNvSpPr>
          <p:nvPr>
            <p:ph type="body" sz="quarter" idx="14"/>
          </p:nvPr>
        </p:nvSpPr>
        <p:spPr>
          <a:xfrm>
            <a:off x="457200" y="1125537"/>
            <a:ext cx="8229600" cy="540000"/>
          </a:xfrm>
        </p:spPr>
        <p:txBody>
          <a:bodyPr/>
          <a:lstStyle>
            <a:lvl1pPr marL="0" indent="0" algn="l">
              <a:buNone/>
              <a:defRPr baseline="0"/>
            </a:lvl1pPr>
          </a:lstStyle>
          <a:p>
            <a:pPr lvl="0"/>
            <a:endParaRPr lang="fi-FI" dirty="0"/>
          </a:p>
        </p:txBody>
      </p:sp>
    </p:spTree>
    <p:extLst>
      <p:ext uri="{BB962C8B-B14F-4D97-AF65-F5344CB8AC3E}">
        <p14:creationId xmlns:p14="http://schemas.microsoft.com/office/powerpoint/2010/main" val="284576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p>
            <a:endParaRPr lang="fi-FI" dirty="0"/>
          </a:p>
        </p:txBody>
      </p:sp>
      <p:sp>
        <p:nvSpPr>
          <p:cNvPr id="3" name="Text"/>
          <p:cNvSpPr>
            <a:spLocks noGrp="1"/>
          </p:cNvSpPr>
          <p:nvPr>
            <p:ph type="body" idx="1"/>
          </p:nvPr>
        </p:nvSpPr>
        <p:spPr>
          <a:xfrm>
            <a:off x="457200" y="3060000"/>
            <a:ext cx="8229600" cy="1620000"/>
          </a:xfrm>
          <a:prstGeom prst="rect">
            <a:avLst/>
          </a:prstGeom>
        </p:spPr>
        <p:txBody>
          <a:bodyPr vert="horz" lIns="91440" tIns="45720" rIns="91440" bIns="45720" rtlCol="0">
            <a:normAutofit/>
          </a:bodyPr>
          <a:lstStyle/>
          <a:p>
            <a:pPr lvl="0"/>
            <a:r>
              <a:rPr lang="en-US" dirty="0"/>
              <a:t> </a:t>
            </a:r>
            <a:endParaRPr lang="fi-FI" dirty="0"/>
          </a:p>
        </p:txBody>
      </p:sp>
      <p:sp>
        <p:nvSpPr>
          <p:cNvPr id="4" name="Dat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B343E-EDD0-4501-988B-9A386F4E06D4}" type="datetimeFigureOut">
              <a:rPr lang="fi-FI" smtClean="0"/>
              <a:pPr/>
              <a:t>9.1.2020</a:t>
            </a:fld>
            <a:endParaRPr lang="fi-FI"/>
          </a:p>
        </p:txBody>
      </p:sp>
      <p:sp>
        <p:nvSpPr>
          <p:cNvPr id="5" name="Foote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0BCE-C936-43E6-9B11-F3CC9EFD4B40}" type="slidenum">
              <a:rPr lang="fi-FI" smtClean="0"/>
              <a:pPr/>
              <a:t>‹#›</a:t>
            </a:fld>
            <a:endParaRPr lang="fi-FI"/>
          </a:p>
        </p:txBody>
      </p:sp>
    </p:spTree>
    <p:extLst>
      <p:ext uri="{BB962C8B-B14F-4D97-AF65-F5344CB8AC3E}">
        <p14:creationId xmlns:p14="http://schemas.microsoft.com/office/powerpoint/2010/main" val="660952264"/>
      </p:ext>
    </p:extLst>
  </p:cSld>
  <p:clrMap bg1="lt1" tx1="dk1" bg2="lt2" tx2="dk2" accent1="accent1" accent2="accent2" accent3="accent3" accent4="accent4" accent5="accent5" accent6="accent6" hlink="hlink" folHlink="folHlink"/>
  <p:sldLayoutIdLst>
    <p:sldLayoutId id="2147483658" r:id="rId1"/>
    <p:sldLayoutId id="2147483654" r:id="rId2"/>
    <p:sldLayoutId id="2147483661" r:id="rId3"/>
    <p:sldLayoutId id="2147483660" r:id="rId4"/>
    <p:sldLayoutId id="2147483651" r:id="rId5"/>
    <p:sldLayoutId id="2147483657" r:id="rId6"/>
    <p:sldLayoutId id="2147483652" r:id="rId7"/>
    <p:sldLayoutId id="2147483655" r:id="rId8"/>
    <p:sldLayoutId id="2147483656" r:id="rId9"/>
    <p:sldLayoutId id="2147483659" r:id="rId10"/>
    <p:sldLayoutId id="2147483653" r:id="rId11"/>
  </p:sldLayoutIdLst>
  <p:txStyles>
    <p:titleStyle>
      <a:lvl1pPr algn="r" defTabSz="914400" rtl="0" eaLnBrk="1" latinLnBrk="0" hangingPunct="1">
        <a:spcBef>
          <a:spcPct val="0"/>
        </a:spcBef>
        <a:buNone/>
        <a:defRPr sz="4400" kern="120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pPr algn="l"/>
            <a:r>
              <a:rPr lang="en-US" sz="2800" b="1">
                <a:solidFill>
                  <a:srgbClr val="000000"/>
                </a:solidFill>
                <a:latin typeface="Arial"/>
              </a:rPr>
              <a:t>Koirien terveyskysely 2019</a:t>
            </a:r>
          </a:p>
        </p:txBody>
      </p:sp>
      <p:sp>
        <p:nvSpPr>
          <p:cNvPr id="8" name="Text"/>
          <p:cNvSpPr>
            <a:spLocks noGrp="1"/>
          </p:cNvSpPr>
          <p:nvPr>
            <p:ph type="body" sz="quarter" idx="13"/>
          </p:nvPr>
        </p:nvSpPr>
        <p:spPr>
          <a:xfrm>
            <a:off x="457200" y="3059999"/>
            <a:ext cx="8229600" cy="1620000"/>
          </a:xfrm>
        </p:spPr>
        <p:txBody>
          <a:bodyPr>
            <a:normAutofit/>
          </a:bodyPr>
          <a:lstStyle/>
          <a:p>
            <a:pPr algn="l"/>
            <a:r>
              <a:rPr lang="en-US" sz="1400" b="0">
                <a:solidFill>
                  <a:srgbClr val="000000"/>
                </a:solidFill>
                <a:latin typeface="Arial"/>
              </a:rPr>
              <a:t>9.1.2020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Lisätietoja: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pPr>
              <a:buNone/>
            </a:pPr>
            <a:r>
              <a:rPr lang="en-US" sz="1400" b="0">
                <a:solidFill>
                  <a:srgbClr val="000000"/>
                </a:solidFill>
                <a:latin typeface="Aria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Mihin vaivaan antibiootti määrättiin?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nuha</a:t>
            </a:r>
          </a:p>
          <a:p>
            <a:pPr>
              <a:spcBef>
                <a:spcPct val="90000"/>
              </a:spcBef>
            </a:pPr>
            <a:r>
              <a:rPr lang="en-US" sz="1400" b="0">
                <a:solidFill>
                  <a:srgbClr val="000000"/>
                </a:solidFill>
                <a:latin typeface="Arial"/>
              </a:rPr>
              <a:t>nuha</a:t>
            </a:r>
            <a:br>
              <a:rPr lang="en-US" sz="1400" b="0">
                <a:solidFill>
                  <a:srgbClr val="000000"/>
                </a:solidFill>
                <a:latin typeface="Arial"/>
              </a:rPr>
            </a:br>
            <a:r>
              <a:rPr lang="en-US" sz="1400" b="0">
                <a:solidFill>
                  <a:srgbClr val="000000"/>
                </a:solidFill>
                <a:latin typeface="Arial"/>
              </a:rPr>
              <a:t>anaalirauhasen tulehdus</a:t>
            </a:r>
          </a:p>
          <a:p>
            <a:pPr>
              <a:spcBef>
                <a:spcPct val="90000"/>
              </a:spcBef>
            </a:pPr>
            <a:r>
              <a:rPr lang="en-US" sz="1400" b="0">
                <a:solidFill>
                  <a:srgbClr val="000000"/>
                </a:solidFill>
                <a:latin typeface="Arial"/>
              </a:rPr>
              <a:t>Äkillinen korvatulehdus</a:t>
            </a:r>
          </a:p>
          <a:p>
            <a:pPr>
              <a:spcBef>
                <a:spcPct val="90000"/>
              </a:spcBef>
            </a:pPr>
            <a:r>
              <a:rPr lang="en-US" sz="1400" b="0">
                <a:solidFill>
                  <a:srgbClr val="000000"/>
                </a:solidFill>
                <a:latin typeface="Arial"/>
              </a:rPr>
              <a:t>Kirsupoimu tulehdus</a:t>
            </a:r>
          </a:p>
          <a:p>
            <a:pPr>
              <a:spcBef>
                <a:spcPct val="90000"/>
              </a:spcBef>
            </a:pPr>
            <a:r>
              <a:rPr lang="en-US" sz="1400" b="0">
                <a:solidFill>
                  <a:srgbClr val="000000"/>
                </a:solidFill>
                <a:latin typeface="Arial"/>
              </a:rPr>
              <a:t>Silmätulehdus</a:t>
            </a:r>
          </a:p>
          <a:p>
            <a:pPr>
              <a:spcBef>
                <a:spcPct val="90000"/>
              </a:spcBef>
            </a:pPr>
            <a:r>
              <a:rPr lang="en-US" sz="1400" b="0">
                <a:solidFill>
                  <a:srgbClr val="000000"/>
                </a:solidFill>
                <a:latin typeface="Arial"/>
              </a:rPr>
              <a:t>Steriloinnin yhteydessä ennalta ehkäisevästi</a:t>
            </a:r>
          </a:p>
          <a:p>
            <a:pPr>
              <a:spcBef>
                <a:spcPct val="90000"/>
              </a:spcBef>
            </a:pPr>
            <a:r>
              <a:rPr lang="en-US" sz="1400" b="0">
                <a:solidFill>
                  <a:srgbClr val="000000"/>
                </a:solidFill>
                <a:latin typeface="Arial"/>
              </a:rPr>
              <a:t>Allergiaan, ihontulehdukseen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21. Lisätietoja, tarkennuksia ja huomautuksia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2 vuotiaana todettiin ahdas nielu, vaikuttaa koiran jokapäiväiseen elämään. Oireet; läähättää paljon, rasituksessa hengitys vinkuu, ns äänihuulisalpaus. Kortisonia joutunut syömään 5kk ajan, 2 viikon jaksoissa joka kuukausi.</a:t>
            </a:r>
          </a:p>
          <a:p>
            <a:pPr>
              <a:spcBef>
                <a:spcPct val="90000"/>
              </a:spcBef>
            </a:pPr>
            <a:r>
              <a:rPr lang="en-US" sz="1400" b="0">
                <a:solidFill>
                  <a:srgbClr val="000000"/>
                </a:solidFill>
                <a:latin typeface="Arial"/>
              </a:rPr>
              <a:t>Koiralla todettiin kaihi alle 2- vuotiaana.</a:t>
            </a:r>
          </a:p>
          <a:p>
            <a:pPr>
              <a:spcBef>
                <a:spcPct val="90000"/>
              </a:spcBef>
            </a:pPr>
            <a:r>
              <a:rPr lang="en-US" sz="1400" b="0">
                <a:solidFill>
                  <a:srgbClr val="000000"/>
                </a:solidFill>
                <a:latin typeface="Arial"/>
              </a:rPr>
              <a:t>On aina syönyt kuivanappulatkin purematta niitä.</a:t>
            </a:r>
          </a:p>
          <a:p>
            <a:pPr>
              <a:spcBef>
                <a:spcPct val="90000"/>
              </a:spcBef>
            </a:pPr>
            <a:r>
              <a:rPr lang="en-US" sz="1400" b="0">
                <a:solidFill>
                  <a:srgbClr val="000000"/>
                </a:solidFill>
                <a:latin typeface="Arial"/>
              </a:rPr>
              <a:t>Katarakta todettiin 4-vuotiaana.</a:t>
            </a:r>
          </a:p>
          <a:p>
            <a:pPr>
              <a:spcBef>
                <a:spcPct val="90000"/>
              </a:spcBef>
            </a:pPr>
            <a:r>
              <a:rPr lang="en-US" sz="1400" b="0">
                <a:solidFill>
                  <a:srgbClr val="000000"/>
                </a:solidFill>
                <a:latin typeface="Arial"/>
              </a:rPr>
              <a:t>2 vuoden iässä todettu ahdas nielu, nyt jatkuvilla kortisoni kuureilla, ei voi olla muiden koirein kanssa kun rasituksessa hengitys vinkuu ja ei meinaa saada henkeä. Eläinlääköri sanoi, että ei pysty tekemään asialle mitään. Kotona pärjäilee vielä toistaiseksi ja rauhallisia kävelyjä, ei liikaa rasitusta.</a:t>
            </a:r>
          </a:p>
          <a:p>
            <a:pPr>
              <a:spcBef>
                <a:spcPct val="90000"/>
              </a:spcBef>
            </a:pPr>
            <a:r>
              <a:rPr lang="en-US" sz="1400" b="0">
                <a:solidFill>
                  <a:srgbClr val="000000"/>
                </a:solidFill>
                <a:latin typeface="Arial"/>
              </a:rPr>
              <a:t>Muistelen että en ole aiemmin täyttänyt tätä,varma en ole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Jos koiran ihosairautta on hoidettu allergia- tai atopialääkityksellä, mainitse millä: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pPr>
              <a:buNone/>
            </a:pPr>
            <a:r>
              <a:rPr lang="en-US" sz="1400" b="0">
                <a:solidFill>
                  <a:srgbClr val="000000"/>
                </a:solidFill>
                <a:latin typeface="Aria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Jos koiralla on todettu irtopala (osteokondroosi) ja/tai nivelrikko, mainitse kumpi on kyseessä ja missä nivelessä: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pPr>
              <a:buNone/>
            </a:pPr>
            <a:r>
              <a:rPr lang="en-US" sz="1400" b="0">
                <a:solidFill>
                  <a:srgbClr val="000000"/>
                </a:solidFill>
                <a:latin typeface="Aria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Voit halutessasi kertoa tarkemmin koiran tuki- ja liikuntaelimistön terveydestä: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Polvet 1-vuotiaana 2/1, nyt seitsemänvuotiaana 4/3. Samoin nyt seitsemänvuotiaana todettu spondyloosi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Lisätietoja, esim. miten sterilointi/kastrointi vaikutti koiran käyttäytymiseen: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koira piristyi, siitä tuli kuin puolivuotias</a:t>
            </a:r>
          </a:p>
          <a:p>
            <a:pPr>
              <a:spcBef>
                <a:spcPct val="90000"/>
              </a:spcBef>
            </a:pPr>
            <a:r>
              <a:rPr lang="en-US" sz="1400" b="0">
                <a:solidFill>
                  <a:srgbClr val="000000"/>
                </a:solidFill>
                <a:latin typeface="Arial"/>
              </a:rPr>
              <a:t>Ei millään tavalla. Ihan sama sosiaalinen koira. Sterilointi n 3 vk sitten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Voit halutessasi kuvailla tarkemmin koiran käytösongelmaa: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porauksen ääntä pelkää</a:t>
            </a:r>
          </a:p>
          <a:p>
            <a:pPr>
              <a:spcBef>
                <a:spcPct val="90000"/>
              </a:spcBef>
            </a:pPr>
            <a:r>
              <a:rPr lang="en-US" sz="1400" b="0">
                <a:solidFill>
                  <a:srgbClr val="000000"/>
                </a:solidFill>
                <a:latin typeface="Arial"/>
              </a:rPr>
              <a:t>Kennelissä asuessa oli arka. Nyt ainoana koirana vähän rohkaistunut mutta edelleen pääasiassa ujo</a:t>
            </a:r>
          </a:p>
          <a:p>
            <a:pPr>
              <a:spcBef>
                <a:spcPct val="90000"/>
              </a:spcBef>
            </a:pPr>
            <a:r>
              <a:rPr lang="en-US" sz="1400" b="0">
                <a:solidFill>
                  <a:srgbClr val="000000"/>
                </a:solidFill>
                <a:latin typeface="Arial"/>
              </a:rPr>
              <a:t>Pelkää toisia koiria</a:t>
            </a:r>
          </a:p>
          <a:p>
            <a:pPr>
              <a:spcBef>
                <a:spcPct val="90000"/>
              </a:spcBef>
            </a:pPr>
            <a:r>
              <a:rPr lang="en-US" sz="1400" b="0">
                <a:solidFill>
                  <a:srgbClr val="000000"/>
                </a:solidFill>
                <a:latin typeface="Arial"/>
              </a:rPr>
              <a:t>Vieraita koiria kohtaan hyvin arka.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Lisätietoja: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pPr>
              <a:buNone/>
            </a:pPr>
            <a:r>
              <a:rPr lang="en-US" sz="1400" b="0">
                <a:solidFill>
                  <a:srgbClr val="000000"/>
                </a:solidFill>
                <a:latin typeface="Aria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Lisätietoja: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Sydän lääkityksestä johtuva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Lisätietoja: (Japanese chin)</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pPr>
              <a:buNone/>
            </a:pPr>
            <a:r>
              <a:rPr lang="en-US" sz="1400" b="0">
                <a:solidFill>
                  <a:srgbClr val="000000"/>
                </a:solidFill>
                <a:latin typeface="Arial"/>
              </a:rPr>
              <a:t> </a:t>
            </a:r>
          </a:p>
        </p:txBody>
      </p:sp>
    </p:spTree>
  </p:cSld>
  <p:clrMapOvr>
    <a:masterClrMapping/>
  </p:clrMapOvr>
</p:sld>
</file>

<file path=ppt/theme/theme1.xml><?xml version="1.0" encoding="utf-8"?>
<a:theme xmlns:a="http://schemas.openxmlformats.org/drawingml/2006/main" name="Survey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TotalTime>
  <Words>314</Words>
  <Application>Microsoft Office PowerPoint</Application>
  <PresentationFormat>Näytössä katseltava diaesitys (4:3)</PresentationFormat>
  <Paragraphs>39</Paragraphs>
  <Slides>12</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12</vt:i4>
      </vt:variant>
    </vt:vector>
  </HeadingPairs>
  <TitlesOfParts>
    <vt:vector size="15" baseType="lpstr">
      <vt:lpstr>Arial</vt:lpstr>
      <vt:lpstr>Calibri</vt:lpstr>
      <vt:lpstr>Surveypal</vt:lpstr>
      <vt:lpstr>Koirien terveyskysely 2019</vt:lpstr>
      <vt:lpstr>Jos koiran ihosairautta on hoidettu allergia- tai atopialääkityksellä, mainitse millä: (Japanese chin)</vt:lpstr>
      <vt:lpstr>Jos koiralla on todettu irtopala (osteokondroosi) ja/tai nivelrikko, mainitse kumpi on kyseessä ja missä nivelessä: (Japanese chin)</vt:lpstr>
      <vt:lpstr>Voit halutessasi kertoa tarkemmin koiran tuki- ja liikuntaelimistön terveydestä: (Japanese chin)</vt:lpstr>
      <vt:lpstr>Lisätietoja, esim. miten sterilointi/kastrointi vaikutti koiran käyttäytymiseen: (Japanese chin)</vt:lpstr>
      <vt:lpstr>Voit halutessasi kuvailla tarkemmin koiran käytösongelmaa: (Japanese chin)</vt:lpstr>
      <vt:lpstr>Lisätietoja: (Japanese chin)</vt:lpstr>
      <vt:lpstr>Lisätietoja: (Japanese chin)</vt:lpstr>
      <vt:lpstr>Lisätietoja: (Japanese chin)</vt:lpstr>
      <vt:lpstr>Lisätietoja: (Japanese chin)</vt:lpstr>
      <vt:lpstr>Mihin vaivaan antibiootti määrättiin? (Japanese chin)</vt:lpstr>
      <vt:lpstr>21. Lisätietoja, tarkennuksia ja huomautuksia (Japanese chin)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surveypal2</dc:creator>
  <cp:lastModifiedBy>Katariina Mäki</cp:lastModifiedBy>
  <cp:revision>45</cp:revision>
  <dcterms:created xsi:type="dcterms:W3CDTF">2012-05-09T09:21:34Z</dcterms:created>
  <dcterms:modified xsi:type="dcterms:W3CDTF">2020-01-09T07:40:32Z</dcterms:modified>
</cp:coreProperties>
</file>