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722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3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4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5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6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7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8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9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0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2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3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4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5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6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7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8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9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0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2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3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4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5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6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7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8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9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40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4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42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43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44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45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46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7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8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0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(KA:2.4, Hajonta:0.66)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T1!$A$2:$A$5</c:f>
              <c:strCache>
                <c:ptCount val="4"/>
                <c:pt idx="0">
                  <c:v>2009 tai aikaisempi</c:v>
                </c:pt>
                <c:pt idx="1">
                  <c:v>2010-2014</c:v>
                </c:pt>
                <c:pt idx="2">
                  <c:v>2015-2019</c:v>
                </c:pt>
                <c:pt idx="3">
                  <c:v>2020-2024</c:v>
                </c:pt>
              </c:strCache>
            </c:strRef>
          </c:cat>
          <c:val>
            <c:numRef>
              <c:f>T1!$B$2:$B$5</c:f>
              <c:numCache>
                <c:formatCode>0%</c:formatCode>
                <c:ptCount val="4"/>
                <c:pt idx="0">
                  <c:v>0.1</c:v>
                </c:pt>
                <c:pt idx="1">
                  <c:v>0.4</c:v>
                </c:pt>
                <c:pt idx="2">
                  <c:v>0.5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75-47CA-91C4-7FA0F6AAFA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40430"/>
        <c:axId val="833806"/>
      </c:barChart>
      <c:catAx>
        <c:axId val="84043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33806"/>
        <c:crosses val="autoZero"/>
        <c:auto val="1"/>
        <c:lblAlgn val="ctr"/>
        <c:lblOffset val="100"/>
        <c:noMultiLvlLbl val="1"/>
      </c:catAx>
      <c:valAx>
        <c:axId val="833806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40430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(KA:15.32, Hajonta:2.35)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T1!$A$2:$A$17</c:f>
              <c:strCache>
                <c:ptCount val="16"/>
                <c:pt idx="0">
                  <c:v>Leikkausta vaativa luomien asentovirhe, entropium tai ektropium                          </c:v>
                </c:pt>
                <c:pt idx="1">
                  <c:v>Silmäluomen rauhasen esiinluiskahdus, "kirsikkasilmä", "Cherry eye"</c:v>
                </c:pt>
                <c:pt idx="2">
                  <c:v>Oireita aiheuttavia ylimääräisiä tai virheellisesti suuntautuvia ripsiä (distchiasis, ektooppinen cilia)</c:v>
                </c:pt>
                <c:pt idx="3">
                  <c:v>Alle 2 vuoden ikäisenä toistuvia tai kroonisia sidekalvon tulehduksia</c:v>
                </c:pt>
                <c:pt idx="4">
                  <c:v>Pannus, pannus plasmooma, krooninen pinnallinen keratiitti  </c:v>
                </c:pt>
                <c:pt idx="5">
                  <c:v>Kuivasilmäisyys </c:v>
                </c:pt>
                <c:pt idx="6">
                  <c:v>Sarveiskalvovaurioita tai sarveiskalvohaavoja useita kertoja</c:v>
                </c:pt>
                <c:pt idx="7">
                  <c:v>Perinnöllinen katarakta, harmaakaihi </c:v>
                </c:pt>
                <c:pt idx="8">
                  <c:v>Linssiluksaatio  </c:v>
                </c:pt>
                <c:pt idx="9">
                  <c:v>Silmänpainetauti, glaukooma</c:v>
                </c:pt>
                <c:pt idx="10">
                  <c:v>PRA, etenevä verkkokalvon surkastuma</c:v>
                </c:pt>
                <c:pt idx="11">
                  <c:v>RD, verkkokalvon kehityshäiriö</c:v>
                </c:pt>
                <c:pt idx="12">
                  <c:v>CEA (collie eye anomaly)</c:v>
                </c:pt>
                <c:pt idx="13">
                  <c:v>PHTVL/PHPV (persistent hyperplastic tunica vasculosa lentis/persistent hyperplastic primary vitreous)</c:v>
                </c:pt>
                <c:pt idx="14">
                  <c:v>Jokin muu, mikä</c:v>
                </c:pt>
                <c:pt idx="15">
                  <c:v>Ei todettu silmien tai silmäluomien sairauksia</c:v>
                </c:pt>
              </c:strCache>
            </c:strRef>
          </c:cat>
          <c:val>
            <c:numRef>
              <c:f>T1!$B$2:$B$17</c:f>
              <c:numCache>
                <c:formatCode>0%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2.5000000000000001E-2</c:v>
                </c:pt>
                <c:pt idx="6">
                  <c:v>2.5000000000000001E-2</c:v>
                </c:pt>
                <c:pt idx="7">
                  <c:v>2.5000000000000001E-2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2.5000000000000001E-2</c:v>
                </c:pt>
                <c:pt idx="15">
                  <c:v>0.92500000000000004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35-44D2-A601-8A59C25D49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55020"/>
        <c:axId val="210431"/>
      </c:barChart>
      <c:catAx>
        <c:axId val="45502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10431"/>
        <c:crosses val="autoZero"/>
        <c:auto val="1"/>
        <c:lblAlgn val="ctr"/>
        <c:lblOffset val="100"/>
        <c:noMultiLvlLbl val="1"/>
      </c:catAx>
      <c:valAx>
        <c:axId val="210431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455020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(KA:5.84, Hajonta:2.95)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T1!$A$2:$A$9</c:f>
              <c:strCache>
                <c:ptCount val="8"/>
                <c:pt idx="0">
                  <c:v>Maitokulmahampaita on jouduttu poistamaan pentuna </c:v>
                </c:pt>
                <c:pt idx="1">
                  <c:v>Hammaskiveä on jouduttu poistamaan alle 5 vuoden iässä </c:v>
                </c:pt>
                <c:pt idx="2">
                  <c:v>Hammaskiveä joudutaan poistamaan säännöllisesti yli 5 vuoden iässä </c:v>
                </c:pt>
                <c:pt idx="3">
                  <c:v>Pysyviä hampaita on jouduttu poistamaan huonon suuterveyden takia </c:v>
                </c:pt>
                <c:pt idx="4">
                  <c:v>Hampaita on jouduttu poistamaan tai hoitamaan purentavian takia </c:v>
                </c:pt>
                <c:pt idx="5">
                  <c:v>Nielurisat on leikattu </c:v>
                </c:pt>
                <c:pt idx="6">
                  <c:v>Jokin muu, mikä</c:v>
                </c:pt>
                <c:pt idx="7">
                  <c:v>Ei todettu suun tai nielun sairauksia tai ongelmia</c:v>
                </c:pt>
              </c:strCache>
            </c:strRef>
          </c:cat>
          <c:val>
            <c:numRef>
              <c:f>T1!$B$2:$B$9</c:f>
              <c:numCache>
                <c:formatCode>0%</c:formatCode>
                <c:ptCount val="8"/>
                <c:pt idx="0">
                  <c:v>0.2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7.4999999999999997E-2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81-4830-9864-E8E7D010A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28096"/>
        <c:axId val="848623"/>
      </c:barChart>
      <c:catAx>
        <c:axId val="828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48623"/>
        <c:crosses val="autoZero"/>
        <c:auto val="1"/>
        <c:lblAlgn val="ctr"/>
        <c:lblOffset val="100"/>
        <c:noMultiLvlLbl val="1"/>
      </c:catAx>
      <c:valAx>
        <c:axId val="848623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28096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(KA:7.7, Hajonta:1.31)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T1!$A$2:$A$9</c:f>
              <c:strCache>
                <c:ptCount val="8"/>
                <c:pt idx="0">
                  <c:v>Vatsalaukun kiertymä</c:v>
                </c:pt>
                <c:pt idx="1">
                  <c:v>Jatkuvaa tai toistuvaa herkkämahaisuutta, oksentelee tai ripuloi usein, on herkkä ruokavalion muutoksille</c:v>
                </c:pt>
                <c:pt idx="2">
                  <c:v>Toistuvaa tai jatkuvaa antibioottilääkitystä vaativa ruoansulatuskanavan sairaus </c:v>
                </c:pt>
                <c:pt idx="3">
                  <c:v>Toistuvaa tai jatkuvaa kortisonilääkitystä vaativa ruoansulatuskanavan sairaus</c:v>
                </c:pt>
                <c:pt idx="4">
                  <c:v>Erityisruokavaliota edellyttävä ruoansulatuskanavan sairaus</c:v>
                </c:pt>
                <c:pt idx="5">
                  <c:v>Leikkaushoitoa vaatinut vierasesine mahassa tai suolessa</c:v>
                </c:pt>
                <c:pt idx="6">
                  <c:v>Jokin muu, mikä</c:v>
                </c:pt>
                <c:pt idx="7">
                  <c:v>Koiralla ei ole ollut merkittäviä, pitkäkestoisia tai toistuvia mahavaivoja.</c:v>
                </c:pt>
              </c:strCache>
            </c:strRef>
          </c:cat>
          <c:val>
            <c:numRef>
              <c:f>T1!$B$2:$B$9</c:f>
              <c:numCache>
                <c:formatCode>0%</c:formatCode>
                <c:ptCount val="8"/>
                <c:pt idx="0">
                  <c:v>0</c:v>
                </c:pt>
                <c:pt idx="1">
                  <c:v>0.05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1D-454A-803F-B3B1339A2A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48451"/>
        <c:axId val="582629"/>
      </c:barChart>
      <c:catAx>
        <c:axId val="948451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82629"/>
        <c:crosses val="autoZero"/>
        <c:auto val="1"/>
        <c:lblAlgn val="ctr"/>
        <c:lblOffset val="100"/>
        <c:noMultiLvlLbl val="1"/>
      </c:catAx>
      <c:valAx>
        <c:axId val="582629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48451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(KA:2.5, Hajonta:1.5) (Vastauksia:2)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Alle vuoden iässä</c:v>
                </c:pt>
                <c:pt idx="1">
                  <c:v>1-2-vuotiaana</c:v>
                </c:pt>
                <c:pt idx="2">
                  <c:v>3-4-vuotiaana</c:v>
                </c:pt>
                <c:pt idx="3">
                  <c:v>5-6-vuotiaana</c:v>
                </c:pt>
                <c:pt idx="4">
                  <c:v>7-vuotiaana tai myöhemmin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0.5</c:v>
                </c:pt>
                <c:pt idx="1">
                  <c:v>0</c:v>
                </c:pt>
                <c:pt idx="2">
                  <c:v>0</c:v>
                </c:pt>
                <c:pt idx="3">
                  <c:v>0.5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B9-4615-AF7B-49E916C801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665563"/>
        <c:axId val="821342"/>
      </c:barChart>
      <c:catAx>
        <c:axId val="665563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21342"/>
        <c:crosses val="autoZero"/>
        <c:auto val="1"/>
        <c:lblAlgn val="ctr"/>
        <c:lblOffset val="100"/>
        <c:noMultiLvlLbl val="1"/>
      </c:catAx>
      <c:valAx>
        <c:axId val="821342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65563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(KA:1.97, Hajonta:0.16)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T1!$A$2:$A$3</c:f>
              <c:strCache>
                <c:ptCount val="2"/>
                <c:pt idx="0">
                  <c:v>Koiralla on ollut ontumajaksoja tai liikuntavaikeuksia, jotka ovat olleet pitkäkestoisia ja/tai toistuvia ja joiden takia on hakeuduttu eläinlääkärin hoitoon.</c:v>
                </c:pt>
                <c:pt idx="1">
                  <c:v>Koiralla ei ole koskaan todettu merkittävää ontumaa tai liikuntavaikeuksia, lukuun ottamatta tassuhaavoja </c:v>
                </c:pt>
              </c:strCache>
            </c:strRef>
          </c:cat>
          <c:val>
            <c:numRef>
              <c:f>T1!$B$2:$B$3</c:f>
              <c:numCache>
                <c:formatCode>0%</c:formatCode>
                <c:ptCount val="2"/>
                <c:pt idx="0">
                  <c:v>2.5000000000000001E-2</c:v>
                </c:pt>
                <c:pt idx="1">
                  <c:v>0.97499999999999998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BE-434F-9DCA-3BFDD197B9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0158"/>
        <c:axId val="515927"/>
      </c:barChart>
      <c:catAx>
        <c:axId val="8015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15927"/>
        <c:crosses val="autoZero"/>
        <c:auto val="1"/>
        <c:lblAlgn val="ctr"/>
        <c:lblOffset val="100"/>
        <c:noMultiLvlLbl val="1"/>
      </c:catAx>
      <c:valAx>
        <c:axId val="515927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0158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(KA:13.26, Hajonta:2.37)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T1!$A$2:$A$15</c:f>
              <c:strCache>
                <c:ptCount val="14"/>
                <c:pt idx="0">
                  <c:v>Kyynärnivelen kasvuhäiriö, kyynärniveldysplasia, ED (oireileva)</c:v>
                </c:pt>
                <c:pt idx="1">
                  <c:v>Lonkkanivelen kasvuhäiriö, lonkkaniveldysplasia, HD (oireileva)</c:v>
                </c:pt>
                <c:pt idx="2">
                  <c:v>Polven ristisidevaurio</c:v>
                </c:pt>
                <c:pt idx="3">
                  <c:v>Polvilumpion sijoiltaanmeno, patellaluksaatio (oireileva)</c:v>
                </c:pt>
                <c:pt idx="4">
                  <c:v>Irtopala nivelessä, osteokondroosi, OCD (oireileva)</c:v>
                </c:pt>
                <c:pt idx="5">
                  <c:v>Selän välilevytyrä, ”mäyräkoirahalvaus”</c:v>
                </c:pt>
                <c:pt idx="6">
                  <c:v>Spondyloosi, selkänikamien luusilloittuma (oireileva)</c:v>
                </c:pt>
                <c:pt idx="7">
                  <c:v>Oireilevia välimuotoisia selkänikamia (esim. välimuotoinen lanne-ristinikama)</c:v>
                </c:pt>
                <c:pt idx="8">
                  <c:v>Muu oireileva selkänikamien epämuodostuma (esim. perhosnikama tai puolinikama eli hemivertebra)</c:v>
                </c:pt>
                <c:pt idx="9">
                  <c:v>Selkänikamien poikkeava lukumäärä (oireita aiheuttava)</c:v>
                </c:pt>
                <c:pt idx="10">
                  <c:v>Nivelrikko</c:v>
                </c:pt>
                <c:pt idx="11">
                  <c:v>Oireileva kyynärnivelten inkongruenssi, nivelpintojen epäyhdenmukaisuus, INC</c:v>
                </c:pt>
                <c:pt idx="12">
                  <c:v>Jokin muu oireita aiheuttava tuki- ja liikuntaelinsairaus, mikä</c:v>
                </c:pt>
                <c:pt idx="13">
                  <c:v>Koiralla ei ole diagnosoitu mitään yllä olevista.</c:v>
                </c:pt>
              </c:strCache>
            </c:strRef>
          </c:cat>
          <c:val>
            <c:numRef>
              <c:f>T1!$B$2:$B$15</c:f>
              <c:numCache>
                <c:formatCode>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0.05</c:v>
                </c:pt>
                <c:pt idx="4">
                  <c:v>0</c:v>
                </c:pt>
                <c:pt idx="5">
                  <c:v>0</c:v>
                </c:pt>
                <c:pt idx="6">
                  <c:v>2.5000000000000001E-2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2.5000000000000001E-2</c:v>
                </c:pt>
                <c:pt idx="11">
                  <c:v>0</c:v>
                </c:pt>
                <c:pt idx="12">
                  <c:v>2.5000000000000001E-2</c:v>
                </c:pt>
                <c:pt idx="13">
                  <c:v>0.92500000000000004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8C-4C3B-86B5-70C656411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04077"/>
        <c:axId val="879429"/>
      </c:barChart>
      <c:catAx>
        <c:axId val="704077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79429"/>
        <c:crosses val="autoZero"/>
        <c:auto val="1"/>
        <c:lblAlgn val="ctr"/>
        <c:lblOffset val="100"/>
        <c:noMultiLvlLbl val="1"/>
      </c:catAx>
      <c:valAx>
        <c:axId val="879429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04077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(KA:1.0, Hajonta:0.0) (Vastauksia:3)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Pysynyt lieväoireisena hoidon tai lääkityksen avulla</c:v>
                </c:pt>
                <c:pt idx="1">
                  <c:v>Edellyttänyt leikkaushoitoa</c:v>
                </c:pt>
                <c:pt idx="2">
                  <c:v>Aiheuttanut koiralle ohimenevää, mutta pitkäkestoista haittaa (kipu, liikkumisen vaikeutuminen) ja elämänlaadun heikkenemistä</c:v>
                </c:pt>
                <c:pt idx="3">
                  <c:v>Aiheuttanut koiralle pysyvää haittaa (kipu, liikkumisen vaikeutuminen) ja elämänlaadun heikkenemistä</c:v>
                </c:pt>
                <c:pt idx="4">
                  <c:v>Rajoittanut pysyvästi koiran harrastuskäyttöä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B2-46DE-B335-93A1185E5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37461"/>
        <c:axId val="599853"/>
      </c:barChart>
      <c:catAx>
        <c:axId val="337461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99853"/>
        <c:crosses val="autoZero"/>
        <c:auto val="1"/>
        <c:lblAlgn val="ctr"/>
        <c:lblOffset val="100"/>
        <c:noMultiLvlLbl val="1"/>
      </c:catAx>
      <c:valAx>
        <c:axId val="599853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37461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(KA:3.0, Hajonta:0.0) (Vastauksia:2)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Alle vuoden iässä</c:v>
                </c:pt>
                <c:pt idx="1">
                  <c:v>1-2-vuotiaana</c:v>
                </c:pt>
                <c:pt idx="2">
                  <c:v>3-4-vuotiaana</c:v>
                </c:pt>
                <c:pt idx="3">
                  <c:v>5-6-vuotiaana</c:v>
                </c:pt>
                <c:pt idx="4">
                  <c:v>7-vuotiaana tai myöhemmin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42-42FE-8215-DDF670B02A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7455"/>
        <c:axId val="184746"/>
      </c:barChart>
      <c:catAx>
        <c:axId val="97455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84746"/>
        <c:crosses val="autoZero"/>
        <c:auto val="1"/>
        <c:lblAlgn val="ctr"/>
        <c:lblOffset val="100"/>
        <c:noMultiLvlLbl val="1"/>
      </c:catAx>
      <c:valAx>
        <c:axId val="184746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7455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(KA:8.8, Hajonta:1.25)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T1!$A$2:$A$10</c:f>
              <c:strCache>
                <c:ptCount val="9"/>
                <c:pt idx="0">
                  <c:v>Sydämen läppävuoto, myksomatoottinen läppäsairaus, endokardoosi, ”läppävika”, MMVD</c:v>
                </c:pt>
                <c:pt idx="1">
                  <c:v>Dilatoiva kardiomyopatia, DCM, sydänlihasrappeuma</c:v>
                </c:pt>
                <c:pt idx="2">
                  <c:v>Aortan ahtauma, subaorttastenoosi, SAS</c:v>
                </c:pt>
                <c:pt idx="3">
                  <c:v>Keuhkovaltimon ahtauma, pulmonaalistenoosi, PS</c:v>
                </c:pt>
                <c:pt idx="4">
                  <c:v>Avoin valtimotiehyt</c:v>
                </c:pt>
                <c:pt idx="5">
                  <c:v>Mitraali- tai trikuspidaaliläpän kehityshäiriö</c:v>
                </c:pt>
                <c:pt idx="6">
                  <c:v>Väliseinämäreikä</c:v>
                </c:pt>
                <c:pt idx="7">
                  <c:v>Jokin muu, mikä</c:v>
                </c:pt>
                <c:pt idx="8">
                  <c:v>Koiralla ei ole todettu sydänsairauksia.</c:v>
                </c:pt>
              </c:strCache>
            </c:strRef>
          </c:cat>
          <c:val>
            <c:numRef>
              <c:f>T1!$B$2:$B$10</c:f>
              <c:numCache>
                <c:formatCode>0%</c:formatCode>
                <c:ptCount val="9"/>
                <c:pt idx="0">
                  <c:v>2.5000000000000001E-2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0.97499999999999998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C4-42E5-903A-C4FB14176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32486"/>
        <c:axId val="899671"/>
      </c:barChart>
      <c:catAx>
        <c:axId val="23248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99671"/>
        <c:crosses val="autoZero"/>
        <c:auto val="1"/>
        <c:lblAlgn val="ctr"/>
        <c:lblOffset val="100"/>
        <c:noMultiLvlLbl val="1"/>
      </c:catAx>
      <c:valAx>
        <c:axId val="899671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32486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(KA:4.0, Hajonta:0.0) (Vastauksia:1)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Alle vuoden iässä</c:v>
                </c:pt>
                <c:pt idx="1">
                  <c:v>1-2-vuotiaana</c:v>
                </c:pt>
                <c:pt idx="2">
                  <c:v>3-4-vuotiaana</c:v>
                </c:pt>
                <c:pt idx="3">
                  <c:v>5-6-vuotiaana</c:v>
                </c:pt>
                <c:pt idx="4">
                  <c:v>7-vuotiaana tai myöhemmin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6A-4BE3-8DCD-F1DFAA4F5D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64773"/>
        <c:axId val="641783"/>
      </c:barChart>
      <c:catAx>
        <c:axId val="564773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41783"/>
        <c:crosses val="autoZero"/>
        <c:auto val="1"/>
        <c:lblAlgn val="ctr"/>
        <c:lblOffset val="100"/>
        <c:noMultiLvlLbl val="1"/>
      </c:catAx>
      <c:valAx>
        <c:axId val="641783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64773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(KA:1.5, Hajonta:0.5)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T1!$A$2:$A$3</c:f>
              <c:strCache>
                <c:ptCount val="2"/>
                <c:pt idx="0">
                  <c:v>Narttu</c:v>
                </c:pt>
                <c:pt idx="1">
                  <c:v>Uros</c:v>
                </c:pt>
              </c:strCache>
            </c:strRef>
          </c:cat>
          <c:val>
            <c:numRef>
              <c:f>T1!$B$2:$B$3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AD-4686-A675-C8562DCAC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90968"/>
        <c:axId val="844256"/>
      </c:barChart>
      <c:catAx>
        <c:axId val="1909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44256"/>
        <c:crosses val="autoZero"/>
        <c:auto val="1"/>
        <c:lblAlgn val="ctr"/>
        <c:lblOffset val="100"/>
        <c:noMultiLvlLbl val="1"/>
      </c:catAx>
      <c:valAx>
        <c:axId val="844256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90968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(KA:5.46, Hajonta:2.34)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T1!$A$2:$A$8</c:f>
              <c:strCache>
                <c:ptCount val="7"/>
                <c:pt idx="0">
                  <c:v>Hengitystiet vaikuttavat ahtailta, hengitys tuhisee ja koira kuorsaa</c:v>
                </c:pt>
                <c:pt idx="1">
                  <c:v>Hengitys hankaloituu rasituksessa tai kuumalla säällä</c:v>
                </c:pt>
                <c:pt idx="2">
                  <c:v>Rasitus tai kiihtyminen aiheuttavat pitkän yskänpuuskan</c:v>
                </c:pt>
                <c:pt idx="3">
                  <c:v>Koiralla on ollut useita hengitystie- tai keuhkotulehduksia</c:v>
                </c:pt>
                <c:pt idx="4">
                  <c:v>Hengitysteitä on korjattu leikkauksella oireiden takia</c:v>
                </c:pt>
                <c:pt idx="5">
                  <c:v>Jokin muu, mikä</c:v>
                </c:pt>
                <c:pt idx="6">
                  <c:v>Ei havaittu. Koira hengittää vaivatta, hengitysäänet eivät kuulu levossa, eikä koira kuorsaa toistuvasti, tuhise tai rohise.</c:v>
                </c:pt>
              </c:strCache>
            </c:strRef>
          </c:cat>
          <c:val>
            <c:numRef>
              <c:f>T1!$B$2:$B$8</c:f>
              <c:numCache>
                <c:formatCode>0%</c:formatCode>
                <c:ptCount val="7"/>
                <c:pt idx="0">
                  <c:v>0.15</c:v>
                </c:pt>
                <c:pt idx="1">
                  <c:v>0.125</c:v>
                </c:pt>
                <c:pt idx="2">
                  <c:v>7.4999999999999997E-2</c:v>
                </c:pt>
                <c:pt idx="3">
                  <c:v>0</c:v>
                </c:pt>
                <c:pt idx="4">
                  <c:v>0</c:v>
                </c:pt>
                <c:pt idx="5">
                  <c:v>0.1</c:v>
                </c:pt>
                <c:pt idx="6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1C-4C24-A907-CF9B0E4C5A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37597"/>
        <c:axId val="854079"/>
      </c:barChart>
      <c:catAx>
        <c:axId val="537597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54079"/>
        <c:crosses val="autoZero"/>
        <c:auto val="1"/>
        <c:lblAlgn val="ctr"/>
        <c:lblOffset val="100"/>
        <c:noMultiLvlLbl val="1"/>
      </c:catAx>
      <c:valAx>
        <c:axId val="854079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37597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(KA:2.25, Hajonta:0.66) (Vastauksia:8)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Alle vuoden iässä</c:v>
                </c:pt>
                <c:pt idx="1">
                  <c:v>1-2-vuotiaana</c:v>
                </c:pt>
                <c:pt idx="2">
                  <c:v>3-4-vuotiaana</c:v>
                </c:pt>
                <c:pt idx="3">
                  <c:v>5-6-vuotiaana</c:v>
                </c:pt>
                <c:pt idx="4">
                  <c:v>7-vuotiaana tai myöhemmin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0.125</c:v>
                </c:pt>
                <c:pt idx="1">
                  <c:v>0.5</c:v>
                </c:pt>
                <c:pt idx="2">
                  <c:v>0.375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DF-4F15-BD38-7668DD960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80720"/>
        <c:axId val="862253"/>
      </c:barChart>
      <c:catAx>
        <c:axId val="88072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62253"/>
        <c:crosses val="autoZero"/>
        <c:auto val="1"/>
        <c:lblAlgn val="ctr"/>
        <c:lblOffset val="100"/>
        <c:noMultiLvlLbl val="1"/>
      </c:catAx>
      <c:valAx>
        <c:axId val="862253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80720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(KA:8.85, Hajonta:0.57)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T1!$A$2:$A$10</c:f>
              <c:strCache>
                <c:ptCount val="9"/>
                <c:pt idx="0">
                  <c:v>Toistuvia virtsatietulehduksia</c:v>
                </c:pt>
                <c:pt idx="1">
                  <c:v>Kohtutulehdus: märkäkohtu, endometriitti, pyometra</c:v>
                </c:pt>
                <c:pt idx="2">
                  <c:v>Toistuva juoksukierron häiriö</c:v>
                </c:pt>
                <c:pt idx="3">
                  <c:v>Haitallisen voimakkaita valeraskausoireita</c:v>
                </c:pt>
                <c:pt idx="4">
                  <c:v>Eturauhasen laajentuma tai eturauhastulehdus</c:v>
                </c:pt>
                <c:pt idx="5">
                  <c:v>Virtsakiteitä tai virtsakiviä</c:v>
                </c:pt>
                <c:pt idx="6">
                  <c:v>Maitorauhaskasvaimia</c:v>
                </c:pt>
                <c:pt idx="7">
                  <c:v>Jokin muu, mikä</c:v>
                </c:pt>
                <c:pt idx="8">
                  <c:v>Koiralla ei ole todettu virtsateiden tai sukuelinten sairauksia.</c:v>
                </c:pt>
              </c:strCache>
            </c:strRef>
          </c:cat>
          <c:val>
            <c:numRef>
              <c:f>T1!$B$2:$B$10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2.5000000000000001E-2</c:v>
                </c:pt>
                <c:pt idx="6">
                  <c:v>2.5000000000000001E-2</c:v>
                </c:pt>
                <c:pt idx="7">
                  <c:v>2.5000000000000001E-2</c:v>
                </c:pt>
                <c:pt idx="8">
                  <c:v>0.92500000000000004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F8-4932-8A97-3DF02A664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8974"/>
        <c:axId val="199691"/>
      </c:barChart>
      <c:catAx>
        <c:axId val="9897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99691"/>
        <c:crosses val="autoZero"/>
        <c:auto val="1"/>
        <c:lblAlgn val="ctr"/>
        <c:lblOffset val="100"/>
        <c:noMultiLvlLbl val="1"/>
      </c:catAx>
      <c:valAx>
        <c:axId val="199691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8974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(KA:3.33, Hajonta:1.7) (Vastauksia:3)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Alle vuoden iässä</c:v>
                </c:pt>
                <c:pt idx="1">
                  <c:v>1-2-vuotiaana</c:v>
                </c:pt>
                <c:pt idx="2">
                  <c:v>3-4-vuotiaana</c:v>
                </c:pt>
                <c:pt idx="3">
                  <c:v>5-6-vuotiaana</c:v>
                </c:pt>
                <c:pt idx="4">
                  <c:v>7-vuotiaana tai myöhemmin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0.33300000000000002</c:v>
                </c:pt>
                <c:pt idx="1">
                  <c:v>0</c:v>
                </c:pt>
                <c:pt idx="2">
                  <c:v>0</c:v>
                </c:pt>
                <c:pt idx="3">
                  <c:v>0.33300000000000002</c:v>
                </c:pt>
                <c:pt idx="4">
                  <c:v>0.33300000000000002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03-4534-BE4A-A942501B8F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60777"/>
        <c:axId val="7609"/>
      </c:barChart>
      <c:catAx>
        <c:axId val="60777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609"/>
        <c:crosses val="autoZero"/>
        <c:auto val="1"/>
        <c:lblAlgn val="ctr"/>
        <c:lblOffset val="100"/>
        <c:noMultiLvlLbl val="1"/>
      </c:catAx>
      <c:valAx>
        <c:axId val="7609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0777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(KA:1.72, Hajonta:0.45)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T1!$A$2:$A$3</c:f>
              <c:strCache>
                <c:ptCount val="2"/>
                <c:pt idx="0">
                  <c:v>On</c:v>
                </c:pt>
                <c:pt idx="1">
                  <c:v>Ei </c:v>
                </c:pt>
              </c:strCache>
            </c:strRef>
          </c:cat>
          <c:val>
            <c:numRef>
              <c:f>T1!$B$2:$B$3</c:f>
              <c:numCache>
                <c:formatCode>0%</c:formatCode>
                <c:ptCount val="2"/>
                <c:pt idx="0">
                  <c:v>0.27500000000000002</c:v>
                </c:pt>
                <c:pt idx="1">
                  <c:v>0.72499999999999998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5F-4146-A45D-5D7C46A6D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33362"/>
        <c:axId val="121214"/>
      </c:barChart>
      <c:catAx>
        <c:axId val="93336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21214"/>
        <c:crosses val="autoZero"/>
        <c:auto val="1"/>
        <c:lblAlgn val="ctr"/>
        <c:lblOffset val="100"/>
        <c:noMultiLvlLbl val="1"/>
      </c:catAx>
      <c:valAx>
        <c:axId val="121214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33362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(KA:8.75, Hajonta:1.96) (Vastauksia:11)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T1!$A$2:$A$11</c:f>
              <c:strCache>
                <c:ptCount val="10"/>
                <c:pt idx="0">
                  <c:v>Narttu ei ole tullut kantavaksi useista eri uroksilla tehdyistä astutuksista huolimatta</c:v>
                </c:pt>
                <c:pt idx="1">
                  <c:v>Narttu tuli kantavaksi vasta usean yrityksen (eri juoksuista) jälkeen</c:v>
                </c:pt>
                <c:pt idx="2">
                  <c:v>Narttu ei ole antanut yhdenkään uroksen astua</c:v>
                </c:pt>
                <c:pt idx="3">
                  <c:v>Uros ei ole halunnut astua, vaikka astutusta on yritetty eri nartuilla, eri ajankohtina ja erilaisissa tilanteissa</c:v>
                </c:pt>
                <c:pt idx="4">
                  <c:v>Jouduttu turvautumaan keinosiemennykseen, koska luonnollinen astutus ei onnistu</c:v>
                </c:pt>
                <c:pt idx="5">
                  <c:v>Narttu on tarvinnut keisarileikkauksen, koska synnytys ei ole muuten onnistunut</c:v>
                </c:pt>
                <c:pt idx="6">
                  <c:v>Keisarileikkaus on tehty varmuuden vuoksi</c:v>
                </c:pt>
                <c:pt idx="7">
                  <c:v>Jokin muu, mikä (tähän voit kirjoittaa myös esim. nartun hoivavietissä esiintyvistä puutteista)</c:v>
                </c:pt>
                <c:pt idx="8">
                  <c:v>En osaa sanoa</c:v>
                </c:pt>
                <c:pt idx="9">
                  <c:v>Koiran jalostuskäytössä tai lisääntymisessä ei ole havaittu ongelmia</c:v>
                </c:pt>
              </c:strCache>
            </c:strRef>
          </c:cat>
          <c:val>
            <c:numRef>
              <c:f>T1!$B$2:$B$11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9.0999999999999998E-2</c:v>
                </c:pt>
                <c:pt idx="4">
                  <c:v>0</c:v>
                </c:pt>
                <c:pt idx="5">
                  <c:v>9.0999999999999998E-2</c:v>
                </c:pt>
                <c:pt idx="6">
                  <c:v>9.0999999999999998E-2</c:v>
                </c:pt>
                <c:pt idx="7">
                  <c:v>9.0999999999999998E-2</c:v>
                </c:pt>
                <c:pt idx="8">
                  <c:v>0</c:v>
                </c:pt>
                <c:pt idx="9">
                  <c:v>0.72699999999999998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75-4035-9EA8-8F5601459D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20256"/>
        <c:axId val="665183"/>
      </c:barChart>
      <c:catAx>
        <c:axId val="5202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65183"/>
        <c:crosses val="autoZero"/>
        <c:auto val="1"/>
        <c:lblAlgn val="ctr"/>
        <c:lblOffset val="100"/>
        <c:noMultiLvlLbl val="1"/>
      </c:catAx>
      <c:valAx>
        <c:axId val="665183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20256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(KA:1.8, Hajonta:0.4)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T1!$A$2:$A$3</c:f>
              <c:strCache>
                <c:ptCount val="2"/>
                <c:pt idx="0">
                  <c:v>On</c:v>
                </c:pt>
                <c:pt idx="1">
                  <c:v>Ei</c:v>
                </c:pt>
              </c:strCache>
            </c:strRef>
          </c:cat>
          <c:val>
            <c:numRef>
              <c:f>T1!$B$2:$B$3</c:f>
              <c:numCache>
                <c:formatCode>0%</c:formatCod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F3-45A8-9B2E-4F1E22EC24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44492"/>
        <c:axId val="510206"/>
      </c:barChart>
      <c:catAx>
        <c:axId val="1444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10206"/>
        <c:crosses val="autoZero"/>
        <c:auto val="1"/>
        <c:lblAlgn val="ctr"/>
        <c:lblOffset val="100"/>
        <c:noMultiLvlLbl val="1"/>
      </c:catAx>
      <c:valAx>
        <c:axId val="510206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44492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(KA:4.0, Hajonta:3.69) (Vastauksia:8)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T1!$A$2:$A$10</c:f>
              <c:strCache>
                <c:ptCount val="9"/>
                <c:pt idx="0">
                  <c:v>Sairauksia ennaltaehkäisevänä toimenpiteenä</c:v>
                </c:pt>
                <c:pt idx="1">
                  <c:v>Kohtutulehduksen takia</c:v>
                </c:pt>
                <c:pt idx="2">
                  <c:v>Utarekasvainten takia</c:v>
                </c:pt>
                <c:pt idx="3">
                  <c:v>Haitallisen voimakkaiden valeraskausoireiden takia</c:v>
                </c:pt>
                <c:pt idx="4">
                  <c:v>Eturauhaslaajentuman tai eturauhastulehduksen takia</c:v>
                </c:pt>
                <c:pt idx="5">
                  <c:v>Kiveskasvaimen takia</c:v>
                </c:pt>
                <c:pt idx="6">
                  <c:v>Luonteen tai käytöksen ongelman takia (esim. sisällemerkkailu, aggressiivisuus, valeraskaudet)</c:v>
                </c:pt>
                <c:pt idx="7">
                  <c:v>Käytännön syistä arkielämän helpottamiseksi</c:v>
                </c:pt>
                <c:pt idx="8">
                  <c:v>Jokin muu syy, mikä</c:v>
                </c:pt>
              </c:strCache>
            </c:strRef>
          </c:cat>
          <c:val>
            <c:numRef>
              <c:f>T1!$B$2:$B$10</c:f>
              <c:numCache>
                <c:formatCode>0%</c:formatCode>
                <c:ptCount val="9"/>
                <c:pt idx="0">
                  <c:v>0.75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0.25</c:v>
                </c:pt>
                <c:pt idx="8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C6-4155-8136-9C5323827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71186"/>
        <c:axId val="711635"/>
      </c:barChart>
      <c:catAx>
        <c:axId val="27118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11635"/>
        <c:crosses val="autoZero"/>
        <c:auto val="1"/>
        <c:lblAlgn val="ctr"/>
        <c:lblOffset val="100"/>
        <c:noMultiLvlLbl val="1"/>
      </c:catAx>
      <c:valAx>
        <c:axId val="711635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71186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(KA:0.0, Hajonta:0.0) (Vastauksia:0)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T1!$A$2:$A$10</c:f>
              <c:strCache>
                <c:ptCount val="9"/>
                <c:pt idx="0">
                  <c:v>Haitallisen dominoiva käytös</c:v>
                </c:pt>
                <c:pt idx="1">
                  <c:v>Aggressiivisuus ihmisiä kohtaan</c:v>
                </c:pt>
                <c:pt idx="2">
                  <c:v>Aggressiivisuus toisia koiria kohtaan</c:v>
                </c:pt>
                <c:pt idx="3">
                  <c:v>Rauhattomuus, ylivilkkaus</c:v>
                </c:pt>
                <c:pt idx="4">
                  <c:v>Yliseksuaalisuus (uros)</c:v>
                </c:pt>
                <c:pt idx="5">
                  <c:v>Valeraskaudet (narttu)</c:v>
                </c:pt>
                <c:pt idx="6">
                  <c:v>Karkailu</c:v>
                </c:pt>
                <c:pt idx="7">
                  <c:v>Merkkailu, pissaaminen sisätiloissa</c:v>
                </c:pt>
                <c:pt idx="8">
                  <c:v>Jokin muu syy, mikä</c:v>
                </c:pt>
              </c:strCache>
            </c:strRef>
          </c:cat>
          <c:val>
            <c:numRef>
              <c:f>T1!$B$2:$B$10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6A-4531-8BBE-B69E79E909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52311"/>
        <c:axId val="510704"/>
      </c:barChart>
      <c:catAx>
        <c:axId val="152311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10704"/>
        <c:crosses val="autoZero"/>
        <c:auto val="1"/>
        <c:lblAlgn val="ctr"/>
        <c:lblOffset val="100"/>
        <c:noMultiLvlLbl val="1"/>
      </c:catAx>
      <c:valAx>
        <c:axId val="510704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52311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(KA:2.33, Hajonta:0.94) (Vastauksia:6)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0.33300000000000002</c:v>
                </c:pt>
                <c:pt idx="1">
                  <c:v>0</c:v>
                </c:pt>
                <c:pt idx="2">
                  <c:v>0.66700000000000004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81-4BE9-8990-138DF981E4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608"/>
        <c:axId val="745894"/>
      </c:barChart>
      <c:catAx>
        <c:axId val="46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45894"/>
        <c:crosses val="autoZero"/>
        <c:auto val="1"/>
        <c:lblAlgn val="ctr"/>
        <c:lblOffset val="100"/>
        <c:noMultiLvlLbl val="1"/>
      </c:catAx>
      <c:valAx>
        <c:axId val="745894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4608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(KA:3.22, Hajonta:1.33)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T1!$A$2:$A$7</c:f>
              <c:strCache>
                <c:ptCount val="6"/>
                <c:pt idx="0">
                  <c:v>Alle vuosi</c:v>
                </c:pt>
                <c:pt idx="1">
                  <c:v>1-2 vuotta</c:v>
                </c:pt>
                <c:pt idx="2">
                  <c:v>3-4 vuotta</c:v>
                </c:pt>
                <c:pt idx="3">
                  <c:v>5-6 vuotta</c:v>
                </c:pt>
                <c:pt idx="4">
                  <c:v>7 vuotta tai enemmän</c:v>
                </c:pt>
                <c:pt idx="5">
                  <c:v>Koira on jo kuollut</c:v>
                </c:pt>
              </c:strCache>
            </c:strRef>
          </c:cat>
          <c:val>
            <c:numRef>
              <c:f>T1!$B$2:$B$7</c:f>
              <c:numCache>
                <c:formatCode>0%</c:formatCode>
                <c:ptCount val="6"/>
                <c:pt idx="0">
                  <c:v>0.05</c:v>
                </c:pt>
                <c:pt idx="1">
                  <c:v>0.35</c:v>
                </c:pt>
                <c:pt idx="2">
                  <c:v>0.2</c:v>
                </c:pt>
                <c:pt idx="3">
                  <c:v>0.15</c:v>
                </c:pt>
                <c:pt idx="4">
                  <c:v>0.22500000000000001</c:v>
                </c:pt>
                <c:pt idx="5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6E-43E1-852D-AA1946E24E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26181"/>
        <c:axId val="838171"/>
      </c:barChart>
      <c:catAx>
        <c:axId val="726181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38171"/>
        <c:crosses val="autoZero"/>
        <c:auto val="1"/>
        <c:lblAlgn val="ctr"/>
        <c:lblOffset val="100"/>
        <c:noMultiLvlLbl val="1"/>
      </c:catAx>
      <c:valAx>
        <c:axId val="838171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26181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(KA:8.61, Hajonta:2.84)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T1!$A$2:$A$11</c:f>
              <c:strCache>
                <c:ptCount val="10"/>
                <c:pt idx="0">
                  <c:v>Arkuutta tai pelkoa</c:v>
                </c:pt>
                <c:pt idx="1">
                  <c:v>Vihaisuutta ihmisiä kohtaan</c:v>
                </c:pt>
                <c:pt idx="2">
                  <c:v>Vihaisuutta toisia koiria kohtaan</c:v>
                </c:pt>
                <c:pt idx="3">
                  <c:v>Arvaamattomuutta</c:v>
                </c:pt>
                <c:pt idx="4">
                  <c:v>Eroahdistusta</c:v>
                </c:pt>
                <c:pt idx="5">
                  <c:v>Stereotyyppistä käyttäytymistä</c:v>
                </c:pt>
                <c:pt idx="6">
                  <c:v>Yliseksuaalisuutta (uros)</c:v>
                </c:pt>
                <c:pt idx="7">
                  <c:v>Sisäsiisteyden puutetta</c:v>
                </c:pt>
                <c:pt idx="8">
                  <c:v>Jokin muu jokapäiväistä elämää hankaloittava ongelma käytöksessä, mikä</c:v>
                </c:pt>
                <c:pt idx="9">
                  <c:v>Koiralla ei esiinny tällaisia käytösongelmia.</c:v>
                </c:pt>
              </c:strCache>
            </c:strRef>
          </c:cat>
          <c:val>
            <c:numRef>
              <c:f>T1!$B$2:$B$11</c:f>
              <c:numCache>
                <c:formatCode>0%</c:formatCode>
                <c:ptCount val="10"/>
                <c:pt idx="0">
                  <c:v>0.1</c:v>
                </c:pt>
                <c:pt idx="1">
                  <c:v>0</c:v>
                </c:pt>
                <c:pt idx="2">
                  <c:v>2.5000000000000001E-2</c:v>
                </c:pt>
                <c:pt idx="3">
                  <c:v>0</c:v>
                </c:pt>
                <c:pt idx="4">
                  <c:v>0.05</c:v>
                </c:pt>
                <c:pt idx="5">
                  <c:v>0</c:v>
                </c:pt>
                <c:pt idx="6">
                  <c:v>0</c:v>
                </c:pt>
                <c:pt idx="7">
                  <c:v>0.1</c:v>
                </c:pt>
                <c:pt idx="8">
                  <c:v>0</c:v>
                </c:pt>
                <c:pt idx="9">
                  <c:v>0.82499999999999996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86-4B50-A73C-7F34995B5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91998"/>
        <c:axId val="480319"/>
      </c:barChart>
      <c:catAx>
        <c:axId val="79199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480319"/>
        <c:crosses val="autoZero"/>
        <c:auto val="1"/>
        <c:lblAlgn val="ctr"/>
        <c:lblOffset val="100"/>
        <c:noMultiLvlLbl val="1"/>
      </c:catAx>
      <c:valAx>
        <c:axId val="480319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91998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(KA:6.92, Hajonta:0.47)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T1!$A$2:$A$8</c:f>
              <c:strCache>
                <c:ptCount val="7"/>
                <c:pt idx="0">
                  <c:v>Kuurous tai kuulon alentuma</c:v>
                </c:pt>
                <c:pt idx="1">
                  <c:v>Syringomyelia</c:v>
                </c:pt>
                <c:pt idx="2">
                  <c:v>Epilepsia</c:v>
                </c:pt>
                <c:pt idx="3">
                  <c:v>Muu epilepsian tapainen kouristelutaipumus, poissaolokohtaus tai tärinäkohtauksia</c:v>
                </c:pt>
                <c:pt idx="4">
                  <c:v>Selkäydinrappeuma, degeneratiivinen myelopatia (DM)</c:v>
                </c:pt>
                <c:pt idx="5">
                  <c:v>Jokin muu, mikä</c:v>
                </c:pt>
                <c:pt idx="6">
                  <c:v>Koiralla ei ole todettu hermostollisia sairauksia.</c:v>
                </c:pt>
              </c:strCache>
            </c:strRef>
          </c:cat>
          <c:val>
            <c:numRef>
              <c:f>T1!$B$2:$B$8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2.5000000000000001E-2</c:v>
                </c:pt>
                <c:pt idx="4">
                  <c:v>0</c:v>
                </c:pt>
                <c:pt idx="5">
                  <c:v>0</c:v>
                </c:pt>
                <c:pt idx="6">
                  <c:v>0.97499999999999998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87-4BEE-9D77-F36B8651EF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65234"/>
        <c:axId val="498845"/>
      </c:barChart>
      <c:catAx>
        <c:axId val="16523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498845"/>
        <c:crosses val="autoZero"/>
        <c:auto val="1"/>
        <c:lblAlgn val="ctr"/>
        <c:lblOffset val="100"/>
        <c:noMultiLvlLbl val="1"/>
      </c:catAx>
      <c:valAx>
        <c:axId val="498845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65234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(KA:3.0, Hajonta:0.0) (Vastauksia:1)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Alle vuoden iässä</c:v>
                </c:pt>
                <c:pt idx="1">
                  <c:v>1-2-vuotiaana</c:v>
                </c:pt>
                <c:pt idx="2">
                  <c:v>3-4-vuotiaana</c:v>
                </c:pt>
                <c:pt idx="3">
                  <c:v>5-6-vuotiaana</c:v>
                </c:pt>
                <c:pt idx="4">
                  <c:v>7-vuotiaana tai myöhemmin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9F-4A5B-A840-EB33F9FEEA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98615"/>
        <c:axId val="784316"/>
      </c:barChart>
      <c:catAx>
        <c:axId val="598615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84316"/>
        <c:crosses val="autoZero"/>
        <c:auto val="1"/>
        <c:lblAlgn val="ctr"/>
        <c:lblOffset val="100"/>
        <c:noMultiLvlLbl val="1"/>
      </c:catAx>
      <c:valAx>
        <c:axId val="784316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98615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(KA:4.9, Hajonta:0.62)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Maksan vajaatoiminta, "maksavika"</c:v>
                </c:pt>
                <c:pt idx="1">
                  <c:v>Munuaisten vajaatoiminta, "munuaisvika"</c:v>
                </c:pt>
                <c:pt idx="2">
                  <c:v>Haiman vajaatoiminta, "EPI"</c:v>
                </c:pt>
                <c:pt idx="3">
                  <c:v>Jokin muu, mikä</c:v>
                </c:pt>
                <c:pt idx="4">
                  <c:v>Koiralla ei ole todettu sisäelinten sairauksia.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2.5000000000000001E-2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0.97499999999999998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12-4EFE-AB36-BF0A54FDB8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86503"/>
        <c:axId val="188126"/>
      </c:barChart>
      <c:catAx>
        <c:axId val="786503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88126"/>
        <c:crosses val="autoZero"/>
        <c:auto val="1"/>
        <c:lblAlgn val="ctr"/>
        <c:lblOffset val="100"/>
        <c:noMultiLvlLbl val="1"/>
      </c:catAx>
      <c:valAx>
        <c:axId val="188126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86503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(KA:5.0, Hajonta:0.0) (Vastauksia:1)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Alle vuoden iässä</c:v>
                </c:pt>
                <c:pt idx="1">
                  <c:v>1-2-vuotiaana</c:v>
                </c:pt>
                <c:pt idx="2">
                  <c:v>3-4-vuotiaana</c:v>
                </c:pt>
                <c:pt idx="3">
                  <c:v>5-6-vuotiaana</c:v>
                </c:pt>
                <c:pt idx="4">
                  <c:v>7-vuotiaana tai myöhemmin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A2-499D-A174-415E010E1A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8141"/>
        <c:axId val="625312"/>
      </c:barChart>
      <c:catAx>
        <c:axId val="88141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25312"/>
        <c:crosses val="autoZero"/>
        <c:auto val="1"/>
        <c:lblAlgn val="ctr"/>
        <c:lblOffset val="100"/>
        <c:noMultiLvlLbl val="1"/>
      </c:catAx>
      <c:valAx>
        <c:axId val="625312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8141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(KA:6.0, Hajonta:0.0)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T1!$A$2:$A$7</c:f>
              <c:strCache>
                <c:ptCount val="6"/>
                <c:pt idx="0">
                  <c:v>Sokeritauti, "diabetes mellitus"</c:v>
                </c:pt>
                <c:pt idx="1">
                  <c:v>Kilpirauhasen vajaatoiminta, hypotyreoosi</c:v>
                </c:pt>
                <c:pt idx="2">
                  <c:v>Cushingin tauti, lisämunuaiskuoren liikatoiminta</c:v>
                </c:pt>
                <c:pt idx="3">
                  <c:v>Addisonin tauti, lisämunuaiskuoren vajaatoiminta</c:v>
                </c:pt>
                <c:pt idx="4">
                  <c:v>Jokin muu, mikä</c:v>
                </c:pt>
                <c:pt idx="5">
                  <c:v>Koiralla ei ole todettu hormonaalisia sairauksia.</c:v>
                </c:pt>
              </c:strCache>
            </c:strRef>
          </c:cat>
          <c:val>
            <c:numRef>
              <c:f>T1!$B$2:$B$7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BC-40BC-AF24-AA14E8A45E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2839"/>
        <c:axId val="310660"/>
      </c:barChart>
      <c:catAx>
        <c:axId val="22839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10660"/>
        <c:crosses val="autoZero"/>
        <c:auto val="1"/>
        <c:lblAlgn val="ctr"/>
        <c:lblOffset val="100"/>
        <c:noMultiLvlLbl val="1"/>
      </c:catAx>
      <c:valAx>
        <c:axId val="310660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2839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(KA:0.0, Hajonta:0.0) (Vastauksia:0)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Alle vuoden iässä</c:v>
                </c:pt>
                <c:pt idx="1">
                  <c:v>1-2-vuotiaana</c:v>
                </c:pt>
                <c:pt idx="2">
                  <c:v>3-4-vuotiaana</c:v>
                </c:pt>
                <c:pt idx="3">
                  <c:v>5-6-vuotiaana</c:v>
                </c:pt>
                <c:pt idx="4">
                  <c:v>7-vuotiaana tai myöhemmin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37-4813-9B35-D32411CCAF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3032"/>
        <c:axId val="820204"/>
      </c:barChart>
      <c:catAx>
        <c:axId val="330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20204"/>
        <c:crosses val="autoZero"/>
        <c:auto val="1"/>
        <c:lblAlgn val="ctr"/>
        <c:lblOffset val="100"/>
        <c:noMultiLvlLbl val="1"/>
      </c:catAx>
      <c:valAx>
        <c:axId val="820204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3032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(KA:14.0, Hajonta:0.0)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T1!$A$2:$A$15</c:f>
              <c:strCache>
                <c:ptCount val="14"/>
                <c:pt idx="0">
                  <c:v>IMHA, immuunihemolyyttinen anemia</c:v>
                </c:pt>
                <c:pt idx="1">
                  <c:v>Verenvuototaipumus, trombosytopenia</c:v>
                </c:pt>
                <c:pt idx="2">
                  <c:v>SLO, symmetrical lupoid onychodystrophy (kynsisairaus)</c:v>
                </c:pt>
                <c:pt idx="3">
                  <c:v>Pannus/plasmooma, krooninen pinnallinen sarveiskalvon tulehdus</c:v>
                </c:pt>
                <c:pt idx="4">
                  <c:v>Perianaalifistelia, anaalifurunkuloosi, perianaalikudosten tulehdustila</c:v>
                </c:pt>
                <c:pt idx="5">
                  <c:v>Vaskuliitti, verisuonitulehdus</c:v>
                </c:pt>
                <c:pt idx="6">
                  <c:v>SLE, systeeminen lupus erytematosus</c:v>
                </c:pt>
                <c:pt idx="7">
                  <c:v>Perinnöllinen hepatiitti</c:v>
                </c:pt>
                <c:pt idx="8">
                  <c:v>SRMA, steroidiresponsiivinen meningiitti-arteriitti, aivokalvojen immuunivälitteinen tulehdus</c:v>
                </c:pt>
                <c:pt idx="9">
                  <c:v>Mastikatorinen myosiitti, purulihasten immuunivälitteinen tulehdus</c:v>
                </c:pt>
                <c:pt idx="10">
                  <c:v>Tulehduksellinen suolistosairaus, IBD, inflammatory bowel disease</c:v>
                </c:pt>
                <c:pt idx="11">
                  <c:v>Jokin muu, mikä</c:v>
                </c:pt>
                <c:pt idx="12">
                  <c:v>Koiralla epäillään tällaista sairautta, mutta varmaa diagnoosia ei ole tehty</c:v>
                </c:pt>
                <c:pt idx="13">
                  <c:v>Koiralla ei ole todettu immuuniperäisiä sairauksia.</c:v>
                </c:pt>
              </c:strCache>
            </c:strRef>
          </c:cat>
          <c:val>
            <c:numRef>
              <c:f>T1!$B$2:$B$15</c:f>
              <c:numCache>
                <c:formatCode>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60-4F23-B632-F96F6AFF6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57000"/>
        <c:axId val="28050"/>
      </c:barChart>
      <c:catAx>
        <c:axId val="55700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8050"/>
        <c:crosses val="autoZero"/>
        <c:auto val="1"/>
        <c:lblAlgn val="ctr"/>
        <c:lblOffset val="100"/>
        <c:noMultiLvlLbl val="1"/>
      </c:catAx>
      <c:valAx>
        <c:axId val="28050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57000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(KA:0.0, Hajonta:0.0) (Vastauksia:0)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Alle vuoden iässä</c:v>
                </c:pt>
                <c:pt idx="1">
                  <c:v>1-2-vuotiaana</c:v>
                </c:pt>
                <c:pt idx="2">
                  <c:v>3-4-vuotiaana</c:v>
                </c:pt>
                <c:pt idx="3">
                  <c:v>5-6-vuotiaana</c:v>
                </c:pt>
                <c:pt idx="4">
                  <c:v>7-vuotiaana tai myöhemmin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4C-4BD6-B3B9-7FE71C243B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95867"/>
        <c:axId val="646641"/>
      </c:barChart>
      <c:catAx>
        <c:axId val="195867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46641"/>
        <c:crosses val="autoZero"/>
        <c:auto val="1"/>
        <c:lblAlgn val="ctr"/>
        <c:lblOffset val="100"/>
        <c:noMultiLvlLbl val="1"/>
      </c:catAx>
      <c:valAx>
        <c:axId val="646641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95867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(KA:8.95, Hajonta:0.31)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T1!$A$2:$A$10</c:f>
              <c:strCache>
                <c:ptCount val="9"/>
                <c:pt idx="0">
                  <c:v>Imusolmukesyöpä, lymfosarkooma, maligni lymfooma</c:v>
                </c:pt>
                <c:pt idx="1">
                  <c:v>Verisuonten kasvain, hemangiosarkooma</c:v>
                </c:pt>
                <c:pt idx="2">
                  <c:v>Perna- tai maksakasvain</c:v>
                </c:pt>
                <c:pt idx="3">
                  <c:v>Ihokasvain, hyvänlaatuinen</c:v>
                </c:pt>
                <c:pt idx="4">
                  <c:v>Ihokasvain, pahanlaatuinen</c:v>
                </c:pt>
                <c:pt idx="5">
                  <c:v>Luukasvain</c:v>
                </c:pt>
                <c:pt idx="6">
                  <c:v>Maitorauhaskasvain</c:v>
                </c:pt>
                <c:pt idx="7">
                  <c:v>Jokin muu, mikä</c:v>
                </c:pt>
                <c:pt idx="8">
                  <c:v>Koiralla ei ole todettu kasvainsairauksia.</c:v>
                </c:pt>
              </c:strCache>
            </c:strRef>
          </c:cat>
          <c:val>
            <c:numRef>
              <c:f>T1!$B$2:$B$10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2.5000000000000001E-2</c:v>
                </c:pt>
                <c:pt idx="7">
                  <c:v>0</c:v>
                </c:pt>
                <c:pt idx="8">
                  <c:v>0.97499999999999998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95-4D1E-B5BC-164571FFF9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81450"/>
        <c:axId val="252355"/>
      </c:barChart>
      <c:catAx>
        <c:axId val="88145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52355"/>
        <c:crosses val="autoZero"/>
        <c:auto val="1"/>
        <c:lblAlgn val="ctr"/>
        <c:lblOffset val="100"/>
        <c:noMultiLvlLbl val="1"/>
      </c:catAx>
      <c:valAx>
        <c:axId val="252355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81450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(KA:0.0, Hajonta:0.0) (Vastauksia:1)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T1!$A$2:$A$12</c:f>
              <c:strCache>
                <c:ptCount val="11"/>
                <c:pt idx="0">
                  <c:v>Alle vuoden ikäiseksi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6-7</c:v>
                </c:pt>
                <c:pt idx="7">
                  <c:v>8-9</c:v>
                </c:pt>
                <c:pt idx="8">
                  <c:v>10-11</c:v>
                </c:pt>
                <c:pt idx="9">
                  <c:v>12-13</c:v>
                </c:pt>
                <c:pt idx="10">
                  <c:v>14-vuotiaaksi tai vanhemmaksi</c:v>
                </c:pt>
              </c:strCache>
            </c:strRef>
          </c:cat>
          <c:val>
            <c:numRef>
              <c:f>T1!$B$2:$B$12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89-4A9F-B2AA-6EC8749403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62031"/>
        <c:axId val="93417"/>
      </c:barChart>
      <c:catAx>
        <c:axId val="262031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3417"/>
        <c:crosses val="autoZero"/>
        <c:auto val="1"/>
        <c:lblAlgn val="ctr"/>
        <c:lblOffset val="100"/>
        <c:noMultiLvlLbl val="1"/>
      </c:catAx>
      <c:valAx>
        <c:axId val="93417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62031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(KA:3.0, Hajonta:0.0) (Vastauksia:1)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Hyvänlaatuinen</c:v>
                </c:pt>
                <c:pt idx="1">
                  <c:v>Pahanlaatuinen</c:v>
                </c:pt>
                <c:pt idx="2">
                  <c:v>Ei tiedossa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FB-4046-AB0B-89D4A822F9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54442"/>
        <c:axId val="970412"/>
      </c:barChart>
      <c:catAx>
        <c:axId val="25444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70412"/>
        <c:crosses val="autoZero"/>
        <c:auto val="1"/>
        <c:lblAlgn val="ctr"/>
        <c:lblOffset val="100"/>
        <c:noMultiLvlLbl val="1"/>
      </c:catAx>
      <c:valAx>
        <c:axId val="970412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54442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(KA:5.0, Hajonta:0.0) (Vastauksia:1)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Alle vuoden iässä</c:v>
                </c:pt>
                <c:pt idx="1">
                  <c:v>1-2-vuotiaana</c:v>
                </c:pt>
                <c:pt idx="2">
                  <c:v>3-4-vuotiaana</c:v>
                </c:pt>
                <c:pt idx="3">
                  <c:v>5-6-vuotiaana</c:v>
                </c:pt>
                <c:pt idx="4">
                  <c:v>7-vuotiaana tai myöhemmin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75-4085-AEC9-532F61F94C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47279"/>
        <c:axId val="926783"/>
      </c:barChart>
      <c:catAx>
        <c:axId val="847279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26783"/>
        <c:crosses val="autoZero"/>
        <c:auto val="1"/>
        <c:lblAlgn val="ctr"/>
        <c:lblOffset val="100"/>
        <c:noMultiLvlLbl val="1"/>
      </c:catAx>
      <c:valAx>
        <c:axId val="926783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47279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(KA:1.82, Hajonta:0.38)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T1!$A$2:$A$3</c:f>
              <c:strCache>
                <c:ptCount val="2"/>
                <c:pt idx="0">
                  <c:v>On</c:v>
                </c:pt>
                <c:pt idx="1">
                  <c:v>Ei</c:v>
                </c:pt>
              </c:strCache>
            </c:strRef>
          </c:cat>
          <c:val>
            <c:numRef>
              <c:f>T1!$B$2:$B$3</c:f>
              <c:numCache>
                <c:formatCode>0%</c:formatCode>
                <c:ptCount val="2"/>
                <c:pt idx="0">
                  <c:v>0.17499999999999999</c:v>
                </c:pt>
                <c:pt idx="1">
                  <c:v>0.82499999999999996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6A-4FA3-922F-6A2AFBB2E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692406"/>
        <c:axId val="326409"/>
      </c:barChart>
      <c:catAx>
        <c:axId val="69240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26409"/>
        <c:crosses val="autoZero"/>
        <c:auto val="1"/>
        <c:lblAlgn val="ctr"/>
        <c:lblOffset val="100"/>
        <c:noMultiLvlLbl val="1"/>
      </c:catAx>
      <c:valAx>
        <c:axId val="326409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92406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(KA:1.4, Hajonta:0.7)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Ei, koira on ollut terveempi kuin osasin odottaa</c:v>
                </c:pt>
                <c:pt idx="2">
                  <c:v>Ei, koira on sairastanut enemmän kuin odotin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0.72499999999999998</c:v>
                </c:pt>
                <c:pt idx="1">
                  <c:v>0.15</c:v>
                </c:pt>
                <c:pt idx="2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30-41CA-B789-C00009508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639465"/>
        <c:axId val="482282"/>
      </c:barChart>
      <c:catAx>
        <c:axId val="639465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482282"/>
        <c:crosses val="autoZero"/>
        <c:auto val="1"/>
        <c:lblAlgn val="ctr"/>
        <c:lblOffset val="100"/>
        <c:noMultiLvlLbl val="1"/>
      </c:catAx>
      <c:valAx>
        <c:axId val="482282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39465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(KA:1.63, Hajonta:0.86)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T1!$A$2:$A$5</c:f>
              <c:strCache>
                <c:ptCount val="4"/>
                <c:pt idx="0">
                  <c:v>Koira on aina ollut terve ja hyvinvoiva.</c:v>
                </c:pt>
                <c:pt idx="1">
                  <c:v>Koiralla ei ole ollut merkittävästi sairauksia.</c:v>
                </c:pt>
                <c:pt idx="2">
                  <c:v>Koira on sairastanut melko paljon, mutta sairaus/sairaudet eivät ole haitanneet sen arkielämää, hyvinvointia ja elämänlaatua  tai ovat olleet lyhytkestoisia.</c:v>
                </c:pt>
                <c:pt idx="3">
                  <c:v>Koira on sairastanut paljon ja/tai sairaudet ovat vaikuttaneet merkittävästi sen hyvinvointiin ja elämänlaatuun.</c:v>
                </c:pt>
              </c:strCache>
            </c:strRef>
          </c:cat>
          <c:val>
            <c:numRef>
              <c:f>T1!$B$2:$B$5</c:f>
              <c:numCache>
                <c:formatCode>0%</c:formatCode>
                <c:ptCount val="4"/>
                <c:pt idx="0">
                  <c:v>0.57499999999999996</c:v>
                </c:pt>
                <c:pt idx="1">
                  <c:v>0.27500000000000002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5F-420E-BE4B-D98EBDE8B2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36199"/>
        <c:axId val="273544"/>
      </c:barChart>
      <c:catAx>
        <c:axId val="136199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73544"/>
        <c:crosses val="autoZero"/>
        <c:auto val="1"/>
        <c:lblAlgn val="ctr"/>
        <c:lblOffset val="100"/>
        <c:noMultiLvlLbl val="1"/>
      </c:catAx>
      <c:valAx>
        <c:axId val="273544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36199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(KA:8.1, Hajonta:1.81)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T1!$A$2:$A$10</c:f>
              <c:strCache>
                <c:ptCount val="9"/>
                <c:pt idx="0">
                  <c:v>Synnynnäinen sydänvika</c:v>
                </c:pt>
                <c:pt idx="1">
                  <c:v>Piilokives, laskeutumaton kives (ei ole laskeutunut kivespussiin 6 kk mennessä)</c:v>
                </c:pt>
                <c:pt idx="2">
                  <c:v>Virheellinen purenta</c:v>
                </c:pt>
                <c:pt idx="3">
                  <c:v>Pysyvän hampaan puutos</c:v>
                </c:pt>
                <c:pt idx="4">
                  <c:v>Napatyrä</c:v>
                </c:pt>
                <c:pt idx="5">
                  <c:v>Nivustyrä</c:v>
                </c:pt>
                <c:pt idx="6">
                  <c:v>Häntämutka</c:v>
                </c:pt>
                <c:pt idx="7">
                  <c:v>Jokin muu, mikä</c:v>
                </c:pt>
                <c:pt idx="8">
                  <c:v>Ei synnynnäisiä vikoja</c:v>
                </c:pt>
              </c:strCache>
            </c:strRef>
          </c:cat>
          <c:val>
            <c:numRef>
              <c:f>T1!$B$2:$B$10</c:f>
              <c:numCache>
                <c:formatCode>0%</c:formatCode>
                <c:ptCount val="9"/>
                <c:pt idx="0">
                  <c:v>0</c:v>
                </c:pt>
                <c:pt idx="1">
                  <c:v>2.5000000000000001E-2</c:v>
                </c:pt>
                <c:pt idx="2">
                  <c:v>0</c:v>
                </c:pt>
                <c:pt idx="3">
                  <c:v>2.5000000000000001E-2</c:v>
                </c:pt>
                <c:pt idx="4">
                  <c:v>0.125</c:v>
                </c:pt>
                <c:pt idx="5">
                  <c:v>2.5000000000000001E-2</c:v>
                </c:pt>
                <c:pt idx="6">
                  <c:v>0</c:v>
                </c:pt>
                <c:pt idx="7">
                  <c:v>2.5000000000000001E-2</c:v>
                </c:pt>
                <c:pt idx="8">
                  <c:v>0.77500000000000002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19-4263-8A99-B3F1245007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02281"/>
        <c:axId val="871632"/>
      </c:barChart>
      <c:catAx>
        <c:axId val="402281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71632"/>
        <c:crosses val="autoZero"/>
        <c:auto val="1"/>
        <c:lblAlgn val="ctr"/>
        <c:lblOffset val="100"/>
        <c:noMultiLvlLbl val="1"/>
      </c:catAx>
      <c:valAx>
        <c:axId val="871632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402281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(KA:6.66, Hajonta:1.18) (Vastauksia:40)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T1!$A$2:$A$8</c:f>
              <c:strCache>
                <c:ptCount val="7"/>
                <c:pt idx="0">
                  <c:v>Toistuva tai jatkuva ihon kutina, hilseily tai punoitus ilman selvää syytä</c:v>
                </c:pt>
                <c:pt idx="1">
                  <c:v>Toistuva tai jatkuva tassujen kutina, nuoleminen, punoitus tai tulehdus, "furunkuloosi"</c:v>
                </c:pt>
                <c:pt idx="2">
                  <c:v>Toistuvia tai kroonisia ulkokorvan tulehduksia</c:v>
                </c:pt>
                <c:pt idx="3">
                  <c:v>Toistuvia paikallisia märkiviä ihotulehduksia (hot spot)</c:v>
                </c:pt>
                <c:pt idx="4">
                  <c:v>Todettu demodikoosi, "sikaripunkki"</c:v>
                </c:pt>
                <c:pt idx="5">
                  <c:v>Jokin muu, mikä</c:v>
                </c:pt>
                <c:pt idx="6">
                  <c:v>Ei ole todettu merkittäviä tai toistuvia iho-oireita, pitempiaikaista kutinaa, ihotulehduksia, korvatulehduksia tai tassujen oireita.</c:v>
                </c:pt>
              </c:strCache>
            </c:strRef>
          </c:cat>
          <c:val>
            <c:numRef>
              <c:f>T1!$B$2:$B$8</c:f>
              <c:numCache>
                <c:formatCode>0%</c:formatCode>
                <c:ptCount val="7"/>
                <c:pt idx="0">
                  <c:v>2.5000000000000001E-2</c:v>
                </c:pt>
                <c:pt idx="1">
                  <c:v>0</c:v>
                </c:pt>
                <c:pt idx="2">
                  <c:v>2.5000000000000001E-2</c:v>
                </c:pt>
                <c:pt idx="3">
                  <c:v>2.5000000000000001E-2</c:v>
                </c:pt>
                <c:pt idx="4">
                  <c:v>0</c:v>
                </c:pt>
                <c:pt idx="5">
                  <c:v>2.5000000000000001E-2</c:v>
                </c:pt>
                <c:pt idx="6">
                  <c:v>0.92500000000000004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0-4153-BD5F-927B7F47B0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676222"/>
        <c:axId val="874184"/>
      </c:barChart>
      <c:catAx>
        <c:axId val="67622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74184"/>
        <c:crosses val="autoZero"/>
        <c:auto val="1"/>
        <c:lblAlgn val="ctr"/>
        <c:lblOffset val="100"/>
        <c:noMultiLvlLbl val="1"/>
      </c:catAx>
      <c:valAx>
        <c:axId val="874184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76222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(KA:2.5, Hajonta:0.5) (Vastauksia:2)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Alle vuoden iässä</c:v>
                </c:pt>
                <c:pt idx="1">
                  <c:v>1-2-vuotiaana</c:v>
                </c:pt>
                <c:pt idx="2">
                  <c:v>3-4-vuotiaana</c:v>
                </c:pt>
                <c:pt idx="3">
                  <c:v>5-6-vuotiaana</c:v>
                </c:pt>
                <c:pt idx="4">
                  <c:v>7-vuotiaana tai myöhemmin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0.5</c:v>
                </c:pt>
                <c:pt idx="2">
                  <c:v>0.5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43-4EF6-B423-4DED617BED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73882"/>
        <c:axId val="959249"/>
      </c:barChart>
      <c:catAx>
        <c:axId val="97388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59249"/>
        <c:crosses val="autoZero"/>
        <c:auto val="1"/>
        <c:lblAlgn val="ctr"/>
        <c:lblOffset val="100"/>
        <c:noMultiLvlLbl val="1"/>
      </c:catAx>
      <c:valAx>
        <c:axId val="959249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73882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(KA:1.5, Hajonta:0.5) (Vastauksia:2)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Voimakkaampaa tai yleisempää tiettyyn vuodenaikaan</c:v>
                </c:pt>
                <c:pt idx="1">
                  <c:v>Samanlaista ympäri vuoden</c:v>
                </c:pt>
                <c:pt idx="2">
                  <c:v>Selvästi ruokavalioon liittyvää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0.5</c:v>
                </c:pt>
                <c:pt idx="1">
                  <c:v>0.5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EA-433F-842E-EB6C854DC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83449"/>
        <c:axId val="364005"/>
      </c:barChart>
      <c:catAx>
        <c:axId val="483449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64005"/>
        <c:crosses val="autoZero"/>
        <c:auto val="1"/>
        <c:lblAlgn val="ctr"/>
        <c:lblOffset val="100"/>
        <c:noMultiLvlLbl val="1"/>
      </c:catAx>
      <c:valAx>
        <c:axId val="364005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483449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Japanese chin (KA:2.0, Hajonta:0.0) (Vastauksia:1)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Toistuvilla tai pitkillä antibioottilääkityksillä           </c:v>
                </c:pt>
                <c:pt idx="1">
                  <c:v>Allergia- tai atopialääkityksillä (esim. kortikosteroidit, siklosporiini, oklasitinibi (Apoquell), kutinaa estävä vasta-aine (Cytopoint) tai siedätyshoito)</c:v>
                </c:pt>
                <c:pt idx="2">
                  <c:v>Erityisruokavaliolla </c:v>
                </c:pt>
                <c:pt idx="3">
                  <c:v>Ravintolisävalmisteilla</c:v>
                </c:pt>
                <c:pt idx="4">
                  <c:v>Jollain muulla, millä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8-4C7A-A2FF-998D70147A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73514"/>
        <c:axId val="656582"/>
      </c:barChart>
      <c:catAx>
        <c:axId val="97351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56582"/>
        <c:crosses val="autoZero"/>
        <c:auto val="1"/>
        <c:lblAlgn val="ctr"/>
        <c:lblOffset val="100"/>
        <c:noMultiLvlLbl val="1"/>
      </c:catAx>
      <c:valAx>
        <c:axId val="656582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73514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1E765-1309-483C-AFBF-94DB7B3C30EC}" type="datetimeFigureOut">
              <a:rPr lang="fi-FI" smtClean="0"/>
              <a:pPr/>
              <a:t>9.1.2020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A97E8-5338-45F9-9231-60ED891F643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4044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C94F5-94A3-4F3E-BB9E-3D0EF9CB3F07}" type="datetimeFigureOut">
              <a:rPr lang="fi-FI" smtClean="0"/>
              <a:pPr/>
              <a:t>9.1.2020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898C-9E1E-4ACD-A8BC-86A6DB1ADEF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9.1.2020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3059999"/>
            <a:ext cx="8229600" cy="1620000"/>
          </a:xfrm>
        </p:spPr>
        <p:txBody>
          <a:bodyPr/>
          <a:lstStyle/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305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9.1.2020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82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r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9.1.2020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2277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360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9.1.2020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Content">
            <a:extLst>
              <a:ext uri="{FF2B5EF4-FFF2-40B4-BE49-F238E27FC236}">
                <a16:creationId xmlns:a16="http://schemas.microsoft.com/office/drawing/2014/main" id="{2B496EA9-79F7-422C-AFAF-5E6AB7A060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93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9.1.2020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1556792"/>
            <a:ext cx="8229600" cy="4680520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247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9.1.2020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728700"/>
            <a:ext cx="8229600" cy="5508612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93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9.1.2020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631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9.1.2020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endParaRPr lang="fi-FI" dirty="0"/>
          </a:p>
        </p:txBody>
      </p:sp>
      <p:sp>
        <p:nvSpPr>
          <p:cNvPr id="8" name="Chart"/>
          <p:cNvSpPr>
            <a:spLocks noGrp="1"/>
          </p:cNvSpPr>
          <p:nvPr>
            <p:ph type="chart" sz="quarter" idx="14" hasCustomPrompt="1"/>
          </p:nvPr>
        </p:nvSpPr>
        <p:spPr>
          <a:xfrm>
            <a:off x="457200" y="1773238"/>
            <a:ext cx="8229600" cy="44640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374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9.1.2020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780000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013176"/>
            <a:ext cx="8229600" cy="720725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en-US" dirty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251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9.1.2020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Chart"/>
          <p:cNvSpPr>
            <a:spLocks noGrp="1"/>
          </p:cNvSpPr>
          <p:nvPr>
            <p:ph type="chart" sz="quarter" idx="13"/>
          </p:nvPr>
        </p:nvSpPr>
        <p:spPr>
          <a:xfrm>
            <a:off x="457200" y="457200"/>
            <a:ext cx="8229600" cy="5780112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219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9.1.2020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able"/>
          <p:cNvSpPr>
            <a:spLocks noGrp="1"/>
          </p:cNvSpPr>
          <p:nvPr>
            <p:ph type="tbl" sz="quarter" idx="13"/>
          </p:nvPr>
        </p:nvSpPr>
        <p:spPr>
          <a:xfrm>
            <a:off x="457200" y="1772816"/>
            <a:ext cx="8229600" cy="44644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9" name="Text"/>
          <p:cNvSpPr>
            <a:spLocks noGrp="1"/>
          </p:cNvSpPr>
          <p:nvPr>
            <p:ph type="body" sz="quarter" idx="14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576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fi-FI" dirty="0"/>
          </a:p>
        </p:txBody>
      </p:sp>
      <p:sp>
        <p:nvSpPr>
          <p:cNvPr id="3" name="Text"/>
          <p:cNvSpPr>
            <a:spLocks noGrp="1"/>
          </p:cNvSpPr>
          <p:nvPr>
            <p:ph type="body" idx="1"/>
          </p:nvPr>
        </p:nvSpPr>
        <p:spPr>
          <a:xfrm>
            <a:off x="457200" y="3060000"/>
            <a:ext cx="8229600" cy="16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 </a:t>
            </a:r>
            <a:endParaRPr lang="fi-FI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343E-EDD0-4501-988B-9A386F4E06D4}" type="datetimeFigureOut">
              <a:rPr lang="fi-FI" smtClean="0"/>
              <a:pPr/>
              <a:t>9.1.2020</a:t>
            </a:fld>
            <a:endParaRPr lang="fi-FI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095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4" r:id="rId2"/>
    <p:sldLayoutId id="2147483661" r:id="rId3"/>
    <p:sldLayoutId id="2147483660" r:id="rId4"/>
    <p:sldLayoutId id="2147483651" r:id="rId5"/>
    <p:sldLayoutId id="2147483657" r:id="rId6"/>
    <p:sldLayoutId id="2147483652" r:id="rId7"/>
    <p:sldLayoutId id="2147483655" r:id="rId8"/>
    <p:sldLayoutId id="2147483656" r:id="rId9"/>
    <p:sldLayoutId id="2147483659" r:id="rId10"/>
    <p:sldLayoutId id="2147483653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Koiran syntymävuosi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Millaista oireilu havaituissa iho-ongelmissa on?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Jos koiralla on todettu hoitoa vaativa pitkäkestoinen ihosairaus, sitä on hoidettu...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3. Onko koiralla todettu silmien tai silmäluomien ongelmia?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000" b="1">
                <a:solidFill>
                  <a:srgbClr val="000000"/>
                </a:solidFill>
                <a:latin typeface="Arial"/>
              </a:rPr>
              <a:t>3. Onko koiralla todettu silmien tai silmäluomien ongelmia? - Jokin muu, mikä (Japanese chin)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Lasiaisen rappeuma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4. Onko koiralla todettu suun, hampaiden tai nielun ongelmia?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5. Onko koiralla todettu ruoansulatuskanavan ongelmia tai sairauksia?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Missä iässä ruuansulatuskanavan ongelmat tai sairaudet alkoivat?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6. Onko koiralla esiintynyt ontumaa tai liikuntavaikeuksia?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Onko koiralta diagnosoitu jokin seuraavista?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000" b="1">
                <a:solidFill>
                  <a:srgbClr val="000000"/>
                </a:solidFill>
                <a:latin typeface="Arial"/>
              </a:rPr>
              <a:t>Onko koiralta diagnosoitu jokin seuraavista? - Jokin muu oireita aiheuttava tuki- ja liikuntaelinsairaus, mikä (Japanese chin)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Välilevyn pullistuma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Koiran sukupuoli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 fontScale="83209" lnSpcReduction="20000"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Koiralla todettu hoitoa vaativa tuki- ja liikuntaelinsairaus on...Voit valita useamman kuin yhden vaihtoehdon. Jos koiralla on todettu useampia hoitoa vaatineita tuki- ja liikuntaelinsairauksia, vastaa näistä vakavimman osalta.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Missä iässä koiran tuki- ja liikuntaelimistön ongelmat alkoivat?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7. Onko koiralla todettu sydämen tai verenkierron sairauksia?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Missä iässä sydämen tai verenkierron sairaus diagnosoitiin?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8. Onko koiralla havaittu hengityselimistön ongelmia tai sairauksia?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000" b="1">
                <a:solidFill>
                  <a:srgbClr val="000000"/>
                </a:solidFill>
                <a:latin typeface="Arial"/>
              </a:rPr>
              <a:t>8. Onko koiralla havaittu hengityselimistön ongelmia tai sairauksia? - Jokin muu, mikä (Japanese chin)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Ahdas nielu</a:t>
            </a:r>
          </a:p>
          <a:p>
            <a:pPr>
              <a:spcBef>
                <a:spcPct val="90000"/>
              </a:spcBef>
            </a:pPr>
            <a:r>
              <a:rPr lang="en-US" sz="1400" b="0">
                <a:solidFill>
                  <a:srgbClr val="000000"/>
                </a:solidFill>
                <a:latin typeface="Arial"/>
              </a:rPr>
              <a:t>Joskus kuorsaa.</a:t>
            </a:r>
          </a:p>
          <a:p>
            <a:pPr>
              <a:spcBef>
                <a:spcPct val="90000"/>
              </a:spcBef>
            </a:pPr>
            <a:r>
              <a:rPr lang="en-US" sz="1400" b="0">
                <a:solidFill>
                  <a:srgbClr val="000000"/>
                </a:solidFill>
                <a:latin typeface="Arial"/>
              </a:rPr>
              <a:t>Todettiin 2 vuoden iässä ahdas nielu</a:t>
            </a:r>
          </a:p>
          <a:p>
            <a:pPr>
              <a:spcBef>
                <a:spcPct val="90000"/>
              </a:spcBef>
            </a:pPr>
            <a:r>
              <a:rPr lang="en-US" sz="1400" b="0">
                <a:solidFill>
                  <a:srgbClr val="000000"/>
                </a:solidFill>
                <a:latin typeface="Arial"/>
              </a:rPr>
              <a:t>Koira kuorsaa, mutta hengitystuet ei vaikuta ahtailta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Missä iässä hengityselimistön oireilu alkoi?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9. Onko koiralla todettu virtsateiden tai lisääntymiselinten sairauksia?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000" b="1">
                <a:solidFill>
                  <a:srgbClr val="000000"/>
                </a:solidFill>
                <a:latin typeface="Arial"/>
              </a:rPr>
              <a:t>9. Onko koiralla todettu virtsateiden tai lisääntymiselinten sairauksia? - Jokin muu, mikä (Japanese chin)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Piilokivekset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Missä iässä virtsateiden tai lisääntymiselinten sairaus todettiin ensimmäisen kerran?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Koiran ikä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10. Onko koiraa käytetty tai yritetty käyttää astutukseen (uros) tai onko se astutettu tai yritetty astuttaa (narttu)?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Onko astutuksessa tai synnytyksessä havaittu ongelmia?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 sz="2000" b="1">
                <a:solidFill>
                  <a:srgbClr val="000000"/>
                </a:solidFill>
                <a:latin typeface="Arial"/>
              </a:rPr>
              <a:t>Onko astutuksessa tai synnytyksessä havaittu ongelmia? - Jokin muu, mikä (tähän voit kirjoittaa myös esim. nartun hoivavietissä esiintyvistä puutteista) (Japanese chin)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Ensimmäinen 4 pennun pentue syntyi luomusti, toinen 2 pennun pentue keisarinleikkauksella pennun virhe-asennon vuoksi.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11. Onko koira steriloitu tai kastroitu?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Miksi koira steriloitiin tai kastroitiin?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000" b="1">
                <a:solidFill>
                  <a:srgbClr val="000000"/>
                </a:solidFill>
                <a:latin typeface="Arial"/>
              </a:rPr>
              <a:t>Miksi koira steriloitiin tai kastroitiin? - Jokin muu syy, mikä (Japanese chin)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Epileptistyyppisten kohtausten ennalta ehkäisyksi.</a:t>
            </a:r>
          </a:p>
          <a:p>
            <a:pPr>
              <a:spcBef>
                <a:spcPct val="90000"/>
              </a:spcBef>
            </a:pPr>
            <a:r>
              <a:rPr lang="en-US" sz="1400" b="0">
                <a:solidFill>
                  <a:srgbClr val="000000"/>
                </a:solidFill>
                <a:latin typeface="Arial"/>
              </a:rPr>
              <a:t>Piilokivekset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Jos koira steriloitiin/kastroitiin luonteen tai käyttäytymisen vuoksi, mikä tarkalleen oli syynä?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Auttoiko sterilointi/kastrointi pääasialliseen ongelmaan?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12. Esiintyykö koiralla jokapäiväistä elämää hankaloittavaa..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13. Onko koiralla todettu hermostollisia sairauksia?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Jos koira on jo kuollut, minkä ikäiseksi se eli?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Missä iässä hermostollinen sairaus todettiin?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14. Onko koiralla todettu sisäelinten sairauksia?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Missä iässä sisäelinten sairaus todettiin?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15. Onko koiralla todettu hormonaalisia sairauksia?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Missä iässä hormonaalinen sairaus todettiin?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16. Onko koiralla todettu immuunijärjestelmän sairauksia?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Missä iässä immuunijärjestelmän sairaus tai sen epäily todettiin?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17. Onko koiralla todettu kasvainsairauksia?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Kasvaimen laatu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Missä iässä koiralla ensimmäisen kerran todettiin kasvain?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1. Onko koiralla todettu jokin synnynnäinen vika?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18. Onko koiralle viimeisen vuoden aikana määrätty antibioottia?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19. Onko koiran terveys ollut odotustesi mukainen?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20. Mikä seuraavista vaihtoehdoista kuvaa parhaiten koiran yleistä terveyttä?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000" b="1">
                <a:solidFill>
                  <a:srgbClr val="000000"/>
                </a:solidFill>
                <a:latin typeface="Arial"/>
              </a:rPr>
              <a:t>1. Onko koiralla todettu jokin synnynnäinen vika? - Jokin muu, mikä (Japanese chin)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Toinen kives oli tosi pieni kastroitaessa, lääkäri epäili siinä verenkiertohäiriötä.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2. Onko koiralla havaittu ihon ongelmia tai sairauksia (korvat ja tassut mukaan lukien)?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000" b="1">
                <a:solidFill>
                  <a:srgbClr val="000000"/>
                </a:solidFill>
                <a:latin typeface="Arial"/>
              </a:rPr>
              <a:t>2. Onko koiralla havaittu ihon ongelmia tai sairauksia (korvat ja tassut mukaan lukien)? - Jokin muu, mikä (Japanese chin)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Anaalit joutuu tyhjentämään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0000"/>
                </a:solidFill>
                <a:latin typeface="Arial"/>
              </a:rPr>
              <a:t>Missä iässä iho-ongelmat alkoivat tai sairaus puhkesi ensimmäisen kerran?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urvey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647</Words>
  <Application>Microsoft Office PowerPoint</Application>
  <PresentationFormat>Näytössä katseltava diaesitys (4:3)</PresentationFormat>
  <Paragraphs>108</Paragraphs>
  <Slides>52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52</vt:i4>
      </vt:variant>
    </vt:vector>
  </HeadingPairs>
  <TitlesOfParts>
    <vt:vector size="55" baseType="lpstr">
      <vt:lpstr>Arial</vt:lpstr>
      <vt:lpstr>Calibri</vt:lpstr>
      <vt:lpstr>Surveypal</vt:lpstr>
      <vt:lpstr> </vt:lpstr>
      <vt:lpstr> </vt:lpstr>
      <vt:lpstr> </vt:lpstr>
      <vt:lpstr> </vt:lpstr>
      <vt:lpstr> </vt:lpstr>
      <vt:lpstr>1. Onko koiralla todettu jokin synnynnäinen vika? - Jokin muu, mikä (Japanese chin)</vt:lpstr>
      <vt:lpstr> </vt:lpstr>
      <vt:lpstr>2. Onko koiralla havaittu ihon ongelmia tai sairauksia (korvat ja tassut mukaan lukien)? - Jokin muu, mikä (Japanese chin)</vt:lpstr>
      <vt:lpstr> </vt:lpstr>
      <vt:lpstr> </vt:lpstr>
      <vt:lpstr> </vt:lpstr>
      <vt:lpstr> </vt:lpstr>
      <vt:lpstr>3. Onko koiralla todettu silmien tai silmäluomien ongelmia? - Jokin muu, mikä (Japanese chin)</vt:lpstr>
      <vt:lpstr> </vt:lpstr>
      <vt:lpstr> </vt:lpstr>
      <vt:lpstr> </vt:lpstr>
      <vt:lpstr> </vt:lpstr>
      <vt:lpstr> </vt:lpstr>
      <vt:lpstr>Onko koiralta diagnosoitu jokin seuraavista? - Jokin muu oireita aiheuttava tuki- ja liikuntaelinsairaus, mikä (Japanese chin)</vt:lpstr>
      <vt:lpstr> </vt:lpstr>
      <vt:lpstr> </vt:lpstr>
      <vt:lpstr> </vt:lpstr>
      <vt:lpstr> </vt:lpstr>
      <vt:lpstr> </vt:lpstr>
      <vt:lpstr>8. Onko koiralla havaittu hengityselimistön ongelmia tai sairauksia? - Jokin muu, mikä (Japanese chin)</vt:lpstr>
      <vt:lpstr> </vt:lpstr>
      <vt:lpstr> </vt:lpstr>
      <vt:lpstr>9. Onko koiralla todettu virtsateiden tai lisääntymiselinten sairauksia? - Jokin muu, mikä (Japanese chin)</vt:lpstr>
      <vt:lpstr> </vt:lpstr>
      <vt:lpstr> </vt:lpstr>
      <vt:lpstr> </vt:lpstr>
      <vt:lpstr>Onko astutuksessa tai synnytyksessä havaittu ongelmia? - Jokin muu, mikä (tähän voit kirjoittaa myös esim. nartun hoivavietissä esiintyvistä puutteista) (Japanese chin)</vt:lpstr>
      <vt:lpstr> </vt:lpstr>
      <vt:lpstr> </vt:lpstr>
      <vt:lpstr>Miksi koira steriloitiin tai kastroitiin? - Jokin muu syy, mikä (Japanese chin)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surveypal2</dc:creator>
  <cp:lastModifiedBy>Katariina Mäki</cp:lastModifiedBy>
  <cp:revision>45</cp:revision>
  <dcterms:created xsi:type="dcterms:W3CDTF">2012-05-09T09:21:34Z</dcterms:created>
  <dcterms:modified xsi:type="dcterms:W3CDTF">2020-01-09T07:39:09Z</dcterms:modified>
</cp:coreProperties>
</file>